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3"/>
    <p:sldId id="257" r:id="rId4"/>
    <p:sldId id="258" r:id="rId5"/>
    <p:sldId id="263" r:id="rId6"/>
    <p:sldId id="264" r:id="rId7"/>
    <p:sldId id="259" r:id="rId8"/>
    <p:sldId id="260" r:id="rId9"/>
    <p:sldId id="261" r:id="rId10"/>
    <p:sldId id="262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0" Type="http://schemas.openxmlformats.org/officeDocument/2006/relationships/tableStyles" Target="tableStyles.xml"/><Relationship Id="rId4" Type="http://schemas.openxmlformats.org/officeDocument/2006/relationships/slide" Target="slides/slide2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handoutMaster" Target="handoutMasters/handoutMaster1.xml"/><Relationship Id="rId36" Type="http://schemas.openxmlformats.org/officeDocument/2006/relationships/notesMaster" Target="notesMasters/notesMaster1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altLang="ru-RU"/>
              <a:t>От хаоса к порядку</a:t>
            </a:r>
            <a:endParaRPr lang="ru-RU" altLang="ru-RU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altLang="en-US"/>
              <a:t>мастерство сортировки данных</a:t>
            </a:r>
            <a:endParaRPr lang="ru-RU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Пузырьковая сортировка</a:t>
            </a:r>
            <a:endParaRPr lang="ru-RU" altLang="en-US" b="0"/>
          </a:p>
        </p:txBody>
      </p:sp>
      <p:pic>
        <p:nvPicPr>
          <p:cNvPr id="5" name="Изображение 4"/>
          <p:cNvPicPr/>
          <p:nvPr/>
        </p:nvPicPr>
        <p:blipFill>
          <a:blip/>
          <a:stretch>
            <a:fillRect/>
          </a:stretch>
        </p:blipFill>
        <p:spPr>
          <a:xfrm>
            <a:off x="5905500" y="3238500"/>
            <a:ext cx="381000" cy="381000"/>
          </a:xfrm>
          <a:prstGeom prst="rect">
            <a:avLst/>
          </a:prstGeom>
        </p:spPr>
      </p:pic>
      <p:pic>
        <p:nvPicPr>
          <p:cNvPr id="6" name="Замещающее содержимое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71675" y="1584325"/>
            <a:ext cx="7867650" cy="2447925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647700" y="4566285"/>
            <a:ext cx="9304655" cy="181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 sz="2800">
                <a:latin typeface="+mj-lt"/>
                <a:cs typeface="+mj-lt"/>
              </a:rPr>
              <a:t>Сортировка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пузырьком</a:t>
            </a:r>
            <a:r>
              <a:rPr lang="en-US" altLang="ru-RU" sz="2800">
                <a:latin typeface="+mj-lt"/>
                <a:cs typeface="+mj-lt"/>
              </a:rPr>
              <a:t> — </a:t>
            </a:r>
            <a:r>
              <a:rPr lang="en-US" altLang="en-US" sz="2800">
                <a:latin typeface="+mj-lt"/>
                <a:cs typeface="+mj-lt"/>
              </a:rPr>
              <a:t>это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самый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простой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алгоритм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сортировки</a:t>
            </a:r>
            <a:r>
              <a:rPr lang="en-US" altLang="ru-RU" sz="2800">
                <a:latin typeface="+mj-lt"/>
                <a:cs typeface="+mj-lt"/>
              </a:rPr>
              <a:t>. </a:t>
            </a:r>
            <a:r>
              <a:rPr lang="en-US" altLang="en-US" sz="2800">
                <a:latin typeface="+mj-lt"/>
                <a:cs typeface="+mj-lt"/>
              </a:rPr>
              <a:t>Он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проходит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по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массиву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несколько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раз</a:t>
            </a:r>
            <a:r>
              <a:rPr lang="en-US" altLang="ru-RU" sz="2800">
                <a:latin typeface="+mj-lt"/>
                <a:cs typeface="+mj-lt"/>
              </a:rPr>
              <a:t>, </a:t>
            </a:r>
            <a:r>
              <a:rPr lang="en-US" altLang="en-US" sz="2800">
                <a:latin typeface="+mj-lt"/>
                <a:cs typeface="+mj-lt"/>
              </a:rPr>
              <a:t>на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каждом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этапе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перемещая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самое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большое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значение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из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неотсортированных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в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конец</a:t>
            </a:r>
            <a:r>
              <a:rPr lang="en-US" altLang="ru-RU" sz="2800">
                <a:latin typeface="+mj-lt"/>
                <a:cs typeface="+mj-lt"/>
              </a:rPr>
              <a:t> </a:t>
            </a:r>
            <a:r>
              <a:rPr lang="en-US" altLang="en-US" sz="2800">
                <a:latin typeface="+mj-lt"/>
                <a:cs typeface="+mj-lt"/>
              </a:rPr>
              <a:t>массива</a:t>
            </a:r>
            <a:r>
              <a:rPr lang="en-US" altLang="ru-RU" sz="2800">
                <a:latin typeface="+mj-lt"/>
                <a:cs typeface="+mj-lt"/>
              </a:rPr>
              <a:t>.</a:t>
            </a:r>
            <a:endParaRPr lang="ru-RU" altLang="en-US" sz="2800"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Реализация пузырьковой сортировки</a:t>
            </a:r>
            <a:endParaRPr lang="ru-RU" altLang="en-US" b="0"/>
          </a:p>
        </p:txBody>
      </p:sp>
      <p:pic>
        <p:nvPicPr>
          <p:cNvPr id="7" name="Замещающее содержимое 6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2861310" y="1529715"/>
            <a:ext cx="6087745" cy="2677795"/>
          </a:xfrm>
          <a:prstGeom prst="rect">
            <a:avLst/>
          </a:prstGeom>
        </p:spPr>
      </p:pic>
      <p:sp>
        <p:nvSpPr>
          <p:cNvPr id="4" name="Текстовое поле 3"/>
          <p:cNvSpPr txBox="1"/>
          <p:nvPr/>
        </p:nvSpPr>
        <p:spPr>
          <a:xfrm>
            <a:off x="375285" y="5661660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Худшее время: </a:t>
            </a:r>
            <a:r>
              <a:rPr lang="en-US" altLang="en-US"/>
              <a:t>O(n</a:t>
            </a:r>
            <a:r>
              <a:rPr lang="en-US" altLang="en-US" baseline="30000"/>
              <a:t>2</a:t>
            </a:r>
            <a:r>
              <a:rPr lang="en-US" altLang="en-US"/>
              <a:t>)</a:t>
            </a:r>
            <a:endParaRPr lang="en-US" altLang="en-US"/>
          </a:p>
          <a:p>
            <a:r>
              <a:rPr lang="ru-RU" altLang="en-US">
                <a:sym typeface="+mn-ea"/>
              </a:rPr>
              <a:t>Среднее время: </a:t>
            </a:r>
            <a:r>
              <a:rPr lang="en-US" altLang="en-US">
                <a:sym typeface="+mn-ea"/>
              </a:rPr>
              <a:t>O(n</a:t>
            </a:r>
            <a:r>
              <a:rPr lang="en-US" altLang="en-US" baseline="30000">
                <a:sym typeface="+mn-ea"/>
              </a:rPr>
              <a:t>2</a:t>
            </a:r>
            <a:r>
              <a:rPr lang="en-US" altLang="en-US">
                <a:sym typeface="+mn-ea"/>
              </a:rPr>
              <a:t>)</a:t>
            </a:r>
            <a:endParaRPr lang="en-US" altLang="en-US"/>
          </a:p>
          <a:p>
            <a:r>
              <a:rPr lang="ru-RU" altLang="en-US">
                <a:sym typeface="+mn-ea"/>
              </a:rPr>
              <a:t>Лучшее время: </a:t>
            </a:r>
            <a:r>
              <a:rPr lang="en-US" altLang="en-US">
                <a:sym typeface="+mn-ea"/>
              </a:rPr>
              <a:t>O(n</a:t>
            </a:r>
            <a:r>
              <a:rPr lang="en-US" altLang="en-US" baseline="30000">
                <a:sym typeface="+mn-ea"/>
              </a:rPr>
              <a:t>2</a:t>
            </a:r>
            <a:r>
              <a:rPr lang="en-US" altLang="en-US">
                <a:sym typeface="+mn-ea"/>
              </a:rPr>
              <a:t>)</a:t>
            </a:r>
            <a:endParaRPr lang="en-US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ru-RU" b="0"/>
              <a:t>Сортировка вставками</a:t>
            </a:r>
            <a:endParaRPr lang="ru-RU" altLang="ru-RU" b="0"/>
          </a:p>
        </p:txBody>
      </p:sp>
      <p:pic>
        <p:nvPicPr>
          <p:cNvPr id="5" name="Замещающее содержимое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1515745"/>
            <a:ext cx="2857500" cy="171450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541020" y="3015615"/>
            <a:ext cx="609600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1.</a:t>
            </a:r>
            <a:r>
              <a:rPr lang="ru-RU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Начинаем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с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первого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элемента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—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он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уже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считается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отсортированным</a:t>
            </a:r>
            <a:endParaRPr lang="en-US" altLang="ru-RU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2.</a:t>
            </a:r>
            <a:r>
              <a:rPr lang="ru-RU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Берём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следующий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элемент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и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вставляем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его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в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правильную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позицию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в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отсортированной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части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массива</a:t>
            </a:r>
            <a:endParaRPr lang="en-US" altLang="ru-RU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3.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Повторяем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этот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процесс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для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всех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элементов</a:t>
            </a:r>
            <a:endParaRPr lang="ru-RU" altLang="en-US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7020" y="1806575"/>
            <a:ext cx="5526405" cy="4951730"/>
          </a:xfrm>
          <a:prstGeom prst="rect">
            <a:avLst/>
          </a:prstGeom>
        </p:spPr>
      </p:pic>
      <p:sp>
        <p:nvSpPr>
          <p:cNvPr id="14" name="Текстовое поле 13"/>
          <p:cNvSpPr txBox="1"/>
          <p:nvPr/>
        </p:nvSpPr>
        <p:spPr>
          <a:xfrm>
            <a:off x="375285" y="564451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Худшее время: </a:t>
            </a:r>
            <a:r>
              <a:rPr lang="en-US" altLang="en-US"/>
              <a:t>O(n</a:t>
            </a:r>
            <a:r>
              <a:rPr lang="en-US" altLang="en-US" baseline="30000"/>
              <a:t>2</a:t>
            </a:r>
            <a:r>
              <a:rPr lang="en-US" altLang="en-US"/>
              <a:t>)</a:t>
            </a:r>
            <a:endParaRPr lang="en-US" altLang="en-US"/>
          </a:p>
          <a:p>
            <a:r>
              <a:rPr lang="ru-RU" altLang="en-US">
                <a:sym typeface="+mn-ea"/>
              </a:rPr>
              <a:t>Среднее время: </a:t>
            </a:r>
            <a:r>
              <a:rPr lang="en-US" altLang="en-US">
                <a:sym typeface="+mn-ea"/>
              </a:rPr>
              <a:t>O(n</a:t>
            </a:r>
            <a:r>
              <a:rPr lang="en-US" altLang="en-US" baseline="30000">
                <a:sym typeface="+mn-ea"/>
              </a:rPr>
              <a:t>2</a:t>
            </a:r>
            <a:r>
              <a:rPr lang="en-US" altLang="en-US">
                <a:sym typeface="+mn-ea"/>
              </a:rPr>
              <a:t>)</a:t>
            </a:r>
            <a:endParaRPr lang="en-US" altLang="en-US"/>
          </a:p>
          <a:p>
            <a:r>
              <a:rPr lang="ru-RU" altLang="en-US">
                <a:sym typeface="+mn-ea"/>
              </a:rPr>
              <a:t>Лучшее время: </a:t>
            </a:r>
            <a:r>
              <a:rPr lang="en-US" altLang="en-US">
                <a:sym typeface="+mn-ea"/>
              </a:rPr>
              <a:t>O(n)</a:t>
            </a:r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ru-RU" altLang="en-US" b="0"/>
              <a:t>Основные моменты алгоритма сортировки вставками</a:t>
            </a:r>
            <a:endParaRPr lang="ru-RU" altLang="en-US" b="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r>
              <a:rPr lang="ru-RU" altLang="en-US"/>
              <a:t>1. Образовательная ценность</a:t>
            </a:r>
            <a:endParaRPr lang="ru-RU" altLang="en-US"/>
          </a:p>
          <a:p>
            <a:r>
              <a:rPr lang="ru-RU" altLang="en-US"/>
              <a:t>Идеально подходит для обучения концепции сортировки</a:t>
            </a:r>
            <a:endParaRPr lang="ru-RU" altLang="en-US"/>
          </a:p>
          <a:p>
            <a:endParaRPr lang="ru-RU" altLang="en-US"/>
          </a:p>
          <a:p>
            <a:r>
              <a:rPr lang="ru-RU" altLang="en-US"/>
              <a:t>2. Понимание адаптивности</a:t>
            </a:r>
            <a:endParaRPr lang="ru-RU" altLang="en-US"/>
          </a:p>
          <a:p>
            <a:r>
              <a:rPr lang="ru-RU" altLang="en-US"/>
              <a:t>Алгоритм «подстраивается» под текущие данные, мы не сортируем все элементы подряд</a:t>
            </a:r>
            <a:endParaRPr lang="ru-RU" altLang="en-US"/>
          </a:p>
          <a:p>
            <a:endParaRPr lang="ru-RU" altLang="en-US"/>
          </a:p>
          <a:p>
            <a:r>
              <a:rPr lang="ru-RU" altLang="en-US"/>
              <a:t>3. Реализация в гибридных алгоритмах</a:t>
            </a:r>
            <a:endParaRPr lang="ru-RU" altLang="en-US"/>
          </a:p>
          <a:p>
            <a:r>
              <a:rPr lang="ru-RU" altLang="en-US"/>
              <a:t>Сортировка вставками используется в более сложных алгоритмах сортировки</a:t>
            </a:r>
            <a:endParaRPr lang="ru-RU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Сортировка выбором</a:t>
            </a:r>
            <a:endParaRPr lang="ru-RU" altLang="en-US" b="0"/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14375" y="1584325"/>
            <a:ext cx="885825" cy="3286760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2160270" y="1584325"/>
            <a:ext cx="438467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1.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Находим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минимальный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элемент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в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неотсортированной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части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массива</a:t>
            </a:r>
            <a:endParaRPr lang="en-US" altLang="ru-RU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2.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Меняем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его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местами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с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первым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элементом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неотсортированной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части</a:t>
            </a:r>
            <a:endParaRPr lang="en-US" altLang="ru-RU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3.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Повторяем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процесс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для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оставшейся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неотсортированной</a:t>
            </a:r>
            <a:r>
              <a:rPr lang="en-US" altLang="ru-RU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en-US">
                <a:latin typeface="Calibri Light" panose="020F0302020204030204" pitchFamily="34" charset="0"/>
                <a:cs typeface="Calibri Light" panose="020F0302020204030204" pitchFamily="34" charset="0"/>
              </a:rPr>
              <a:t>части</a:t>
            </a:r>
            <a:endParaRPr lang="ru-RU" altLang="en-US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275" y="821690"/>
            <a:ext cx="5629910" cy="5542915"/>
          </a:xfrm>
          <a:prstGeom prst="rect">
            <a:avLst/>
          </a:prstGeom>
        </p:spPr>
      </p:pic>
      <p:sp>
        <p:nvSpPr>
          <p:cNvPr id="9" name="Текстовое поле 8"/>
          <p:cNvSpPr txBox="1"/>
          <p:nvPr/>
        </p:nvSpPr>
        <p:spPr>
          <a:xfrm>
            <a:off x="375285" y="564451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Худшее время: </a:t>
            </a:r>
            <a:r>
              <a:rPr lang="en-US" altLang="en-US"/>
              <a:t>O(n</a:t>
            </a:r>
            <a:r>
              <a:rPr lang="en-US" altLang="en-US" baseline="30000"/>
              <a:t>2</a:t>
            </a:r>
            <a:r>
              <a:rPr lang="en-US" altLang="en-US"/>
              <a:t>)</a:t>
            </a:r>
            <a:endParaRPr lang="en-US" altLang="en-US"/>
          </a:p>
          <a:p>
            <a:r>
              <a:rPr lang="ru-RU" altLang="en-US">
                <a:sym typeface="+mn-ea"/>
              </a:rPr>
              <a:t>Среднее время: </a:t>
            </a:r>
            <a:r>
              <a:rPr lang="en-US" altLang="en-US">
                <a:sym typeface="+mn-ea"/>
              </a:rPr>
              <a:t>O(n</a:t>
            </a:r>
            <a:r>
              <a:rPr lang="en-US" altLang="en-US" baseline="30000">
                <a:sym typeface="+mn-ea"/>
              </a:rPr>
              <a:t>2</a:t>
            </a:r>
            <a:r>
              <a:rPr lang="en-US" altLang="en-US">
                <a:sym typeface="+mn-ea"/>
              </a:rPr>
              <a:t>)</a:t>
            </a:r>
            <a:endParaRPr lang="en-US" altLang="en-US"/>
          </a:p>
          <a:p>
            <a:r>
              <a:rPr lang="ru-RU" altLang="en-US">
                <a:sym typeface="+mn-ea"/>
              </a:rPr>
              <a:t>Лучшее время: </a:t>
            </a:r>
            <a:r>
              <a:rPr lang="en-US" altLang="en-US">
                <a:sym typeface="+mn-ea"/>
              </a:rPr>
              <a:t>O(</a:t>
            </a:r>
            <a:r>
              <a:rPr lang="en-US" altLang="en-US">
                <a:sym typeface="+mn-ea"/>
              </a:rPr>
              <a:t>n</a:t>
            </a:r>
            <a:r>
              <a:rPr lang="en-US" altLang="en-US" baseline="30000">
                <a:sym typeface="+mn-ea"/>
              </a:rPr>
              <a:t>2</a:t>
            </a:r>
            <a:r>
              <a:rPr lang="en-US" altLang="en-US">
                <a:sym typeface="+mn-ea"/>
              </a:rPr>
              <a:t>)</a:t>
            </a:r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ru-RU" altLang="en-US" b="0">
                <a:sym typeface="+mn-ea"/>
              </a:rPr>
              <a:t>Основные моменты алгоритма сортировки выбором</a:t>
            </a:r>
            <a:endParaRPr lang="ru-RU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Замещающее содержимое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p>
                <a:r>
                  <a:rPr lang="ru-RU" altLang="en-US"/>
                  <a:t>Преимущества:</a:t>
                </a:r>
                <a:endParaRPr lang="ru-RU" altLang="en-US"/>
              </a:p>
              <a:p>
                <a:r>
                  <a:rPr lang="ru-RU" altLang="en-US"/>
                  <a:t>1. Минимум операций записи</a:t>
                </a:r>
                <a:endParaRPr lang="ru-RU" altLang="en-US"/>
              </a:p>
              <a:p>
                <a:r>
                  <a:rPr lang="ru-RU" altLang="en-US"/>
                  <a:t>2. Предсказуемость алгоритма - одинаковое количество операций</a:t>
                </a:r>
                <a:endParaRPr lang="ru-RU" altLang="en-US"/>
              </a:p>
              <a:p>
                <a:endParaRPr lang="ru-RU" altLang="en-US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ru-RU" i="1">
                          <a:latin typeface="Cambria Math" panose="02040503050406030204" charset="0"/>
                          <a:cs typeface="Cambria Math" panose="02040503050406030204" charset="0"/>
                        </a:rPr>
                        <m:t>кол</m:t>
                      </m:r>
                      <m:r>
                        <a:rPr lang="en-US" altLang="ru-RU" i="1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r>
                        <a:rPr lang="en-US" altLang="ru-RU" i="1">
                          <a:latin typeface="Cambria Math" panose="02040503050406030204" charset="0"/>
                          <a:cs typeface="Cambria Math" panose="02040503050406030204" charset="0"/>
                        </a:rPr>
                        <m:t>во оп.=</m:t>
                      </m:r>
                      <m:f>
                        <m:fPr>
                          <m:ctrlPr>
                            <a:rPr lang="en-US" altLang="ru-RU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ru-RU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𝑛</m:t>
                          </m:r>
                          <m:r>
                            <a:rPr lang="en-US" altLang="ru-RU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(</m:t>
                          </m:r>
                          <m:r>
                            <a:rPr lang="en-US" altLang="ru-RU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𝑛</m:t>
                          </m:r>
                          <m:r>
                            <a:rPr lang="en-US" altLang="ru-RU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−</m:t>
                          </m:r>
                          <m:r>
                            <a:rPr lang="en-US" altLang="ru-RU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  <m:r>
                            <a:rPr lang="en-US" altLang="ru-RU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ru-RU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altLang="ru-RU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ru-RU" altLang="en-US"/>
              </a:p>
              <a:p>
                <a:r>
                  <a:rPr lang="ru-RU" altLang="ru-RU"/>
                  <a:t>Используем предсказуемость алгоритма в тех системах, в которых гарантируется время выполнения (системы реального времени, планирование ресурсов, ...)</a:t>
                </a:r>
                <a:endParaRPr lang="ru-RU" altLang="ru-RU"/>
              </a:p>
            </p:txBody>
          </p:sp>
        </mc:Choice>
        <mc:Fallback>
          <p:sp>
            <p:nvSpPr>
              <p:cNvPr id="3" name="Замещающее содержимое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t="-657" b="7"/>
                </a:stretch>
              </a:blipFill>
            </p:spPr>
            <p:txBody>
              <a:bodyPr/>
              <a:lstStyle/>
              <a:p>
                <a:r>
                  <a:rPr lang="ru-RU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Быстрая сортировка</a:t>
            </a:r>
            <a:endParaRPr lang="ru-RU" altLang="en-US" b="0"/>
          </a:p>
        </p:txBody>
      </p:sp>
      <p:pic>
        <p:nvPicPr>
          <p:cNvPr id="8" name="Рисунок 7"/>
          <p:cNvPicPr>
            <a:picLocks noChangeAspect="1"/>
          </p:cNvPicPr>
          <p:nvPr>
            <p:ph idx="1"/>
          </p:nvPr>
        </p:nvPicPr>
        <p:blipFill>
          <a:blip r:embed="rId1"/>
          <a:srcRect t="11322"/>
          <a:stretch>
            <a:fillRect/>
          </a:stretch>
        </p:blipFill>
        <p:spPr>
          <a:xfrm>
            <a:off x="6226810" y="1385570"/>
            <a:ext cx="5760720" cy="2557780"/>
          </a:xfrm>
          <a:prstGeom prst="rect">
            <a:avLst/>
          </a:prstGeom>
        </p:spPr>
      </p:pic>
      <p:sp>
        <p:nvSpPr>
          <p:cNvPr id="4" name="Текстовое поле 3"/>
          <p:cNvSpPr txBox="1"/>
          <p:nvPr/>
        </p:nvSpPr>
        <p:spPr>
          <a:xfrm>
            <a:off x="647700" y="1385570"/>
            <a:ext cx="5448300" cy="5659120"/>
          </a:xfrm>
          <a:prstGeom prst="rect">
            <a:avLst/>
          </a:prstGeom>
        </p:spPr>
        <p:txBody>
          <a:bodyPr>
            <a:noAutofit/>
          </a:bodyPr>
          <a:p>
            <a:pPr marL="0" indent="0" defTabSz="2667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>
                <a:latin typeface="+mj-lt"/>
                <a:ea typeface="SimSun" panose="02010600030101010101" pitchFamily="2" charset="-122"/>
                <a:cs typeface="+mj-lt"/>
              </a:rPr>
              <a:t>1. Из массива выбирается один элемент, который называется опорным (pivot). Это может быть первый элемент, последний, средний или случайный элемент</a:t>
            </a:r>
            <a:endParaRPr lang="en-US" altLang="zh-CN">
              <a:latin typeface="+mj-lt"/>
              <a:ea typeface="SimSun" panose="02010600030101010101" pitchFamily="2" charset="-122"/>
              <a:cs typeface="+mj-lt"/>
            </a:endParaRPr>
          </a:p>
          <a:p>
            <a:pPr marL="0" indent="0" defTabSz="2667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>
              <a:latin typeface="+mj-lt"/>
              <a:ea typeface="SimSun" panose="02010600030101010101" pitchFamily="2" charset="-122"/>
              <a:cs typeface="+mj-lt"/>
            </a:endParaRPr>
          </a:p>
          <a:p>
            <a:pPr marL="0" indent="0" defTabSz="2667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>
                <a:latin typeface="+mj-lt"/>
                <a:ea typeface="SimSun" panose="02010600030101010101" pitchFamily="2" charset="-122"/>
                <a:cs typeface="+mj-lt"/>
              </a:rPr>
              <a:t>2. Массив разделяется на две части: элементы меньше опорного и элементы больше опорного</a:t>
            </a:r>
            <a:endParaRPr lang="en-US" altLang="zh-CN">
              <a:latin typeface="+mj-lt"/>
              <a:ea typeface="SimSun" panose="02010600030101010101" pitchFamily="2" charset="-122"/>
              <a:cs typeface="+mj-lt"/>
            </a:endParaRPr>
          </a:p>
          <a:p>
            <a:pPr marL="0" indent="0" defTabSz="2667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>
              <a:latin typeface="+mj-lt"/>
              <a:ea typeface="SimSun" panose="02010600030101010101" pitchFamily="2" charset="-122"/>
              <a:cs typeface="+mj-lt"/>
            </a:endParaRPr>
          </a:p>
          <a:p>
            <a:pPr marL="0" indent="0" defTabSz="2667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>
                <a:latin typeface="+mj-lt"/>
                <a:ea typeface="SimSun" panose="02010600030101010101" pitchFamily="2" charset="-122"/>
                <a:cs typeface="+mj-lt"/>
              </a:rPr>
              <a:t>3. Рекурсивная сортировка</a:t>
            </a:r>
            <a:endParaRPr lang="en-US" altLang="zh-CN">
              <a:latin typeface="+mj-lt"/>
              <a:ea typeface="SimSun" panose="02010600030101010101" pitchFamily="2" charset="-122"/>
              <a:cs typeface="+mj-lt"/>
            </a:endParaRPr>
          </a:p>
          <a:p>
            <a:pPr marL="0" indent="0" defTabSz="2667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>
                <a:latin typeface="+mj-lt"/>
                <a:ea typeface="SimSun" panose="02010600030101010101" pitchFamily="2" charset="-122"/>
                <a:cs typeface="+mj-lt"/>
              </a:rPr>
              <a:t>Алгоритм рекурсивно применяется к двум частям массива (меньше опорного и больше опорного)</a:t>
            </a:r>
            <a:endParaRPr lang="en-US" altLang="zh-CN">
              <a:latin typeface="+mj-lt"/>
              <a:ea typeface="SimSun" panose="02010600030101010101" pitchFamily="2" charset="-122"/>
              <a:cs typeface="+mj-lt"/>
            </a:endParaRPr>
          </a:p>
          <a:p>
            <a:pPr marL="0" indent="0" defTabSz="2667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>
              <a:latin typeface="+mj-lt"/>
              <a:ea typeface="SimSun" panose="02010600030101010101" pitchFamily="2" charset="-122"/>
              <a:cs typeface="+mj-lt"/>
            </a:endParaRPr>
          </a:p>
          <a:p>
            <a:pPr marL="0" indent="0" defTabSz="2667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en-US">
                <a:latin typeface="+mj-lt"/>
                <a:ea typeface="SimSun" panose="02010600030101010101" pitchFamily="2" charset="-122"/>
                <a:cs typeface="+mj-lt"/>
              </a:rPr>
              <a:t>4. </a:t>
            </a:r>
            <a:r>
              <a:rPr lang="en-US" altLang="zh-CN">
                <a:latin typeface="+mj-lt"/>
                <a:ea typeface="SimSun" panose="02010600030101010101" pitchFamily="2" charset="-122"/>
                <a:cs typeface="+mj-lt"/>
              </a:rPr>
              <a:t>Базовый случай: если размер массива меньше или равен 1, возвращаем массив, так как он уже отсортирован</a:t>
            </a:r>
            <a:endParaRPr lang="en-US" altLang="zh-CN">
              <a:latin typeface="+mj-lt"/>
              <a:ea typeface="SimSun" panose="02010600030101010101" pitchFamily="2" charset="-122"/>
              <a:cs typeface="+mj-l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Реализация быстрой сортировки</a:t>
            </a:r>
            <a:endParaRPr lang="ru-RU" altLang="en-US" b="0"/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7956550" y="564451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Худшее время: </a:t>
            </a:r>
            <a:r>
              <a:rPr lang="en-US" altLang="en-US"/>
              <a:t>O(n</a:t>
            </a:r>
            <a:r>
              <a:rPr lang="en-US" altLang="en-US" baseline="30000"/>
              <a:t>2</a:t>
            </a:r>
            <a:r>
              <a:rPr lang="en-US" altLang="en-US"/>
              <a:t>)</a:t>
            </a:r>
            <a:endParaRPr lang="en-US" altLang="en-US"/>
          </a:p>
          <a:p>
            <a:r>
              <a:rPr lang="ru-RU" altLang="en-US">
                <a:sym typeface="+mn-ea"/>
              </a:rPr>
              <a:t>Среднее время: </a:t>
            </a:r>
            <a:r>
              <a:rPr lang="en-US" altLang="en-US">
                <a:sym typeface="+mn-ea"/>
              </a:rPr>
              <a:t>O(nlogn)</a:t>
            </a:r>
            <a:endParaRPr lang="en-US" altLang="en-US"/>
          </a:p>
          <a:p>
            <a:r>
              <a:rPr lang="ru-RU" altLang="en-US">
                <a:sym typeface="+mn-ea"/>
              </a:rPr>
              <a:t>Лучшее время: </a:t>
            </a:r>
            <a:r>
              <a:rPr lang="en-US" altLang="en-US">
                <a:sym typeface="+mn-ea"/>
              </a:rPr>
              <a:t>O(</a:t>
            </a:r>
            <a:r>
              <a:rPr lang="en-US" altLang="en-US">
                <a:sym typeface="+mn-ea"/>
              </a:rPr>
              <a:t>n)</a:t>
            </a:r>
            <a:endParaRPr lang="en-US" altLang="en-US"/>
          </a:p>
        </p:txBody>
      </p:sp>
      <p:pic>
        <p:nvPicPr>
          <p:cNvPr id="8" name="Замещающее содержимое 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1252855"/>
            <a:ext cx="5621655" cy="53143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ru-RU" altLang="en-US" b="0"/>
              <a:t>Основные моменты алгоритма быстрой сортировки</a:t>
            </a:r>
            <a:endParaRPr lang="ru-RU" altLang="en-US" b="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0000"/>
          </a:bodyPr>
          <a:p>
            <a:r>
              <a:rPr lang="en-US" altLang="ru-RU" sz="3000"/>
              <a:t>1.</a:t>
            </a:r>
            <a:r>
              <a:rPr lang="ru-RU" altLang="en-US" sz="3000"/>
              <a:t> </a:t>
            </a:r>
            <a:r>
              <a:rPr lang="en-US" altLang="en-US" sz="3000"/>
              <a:t>Высокая</a:t>
            </a:r>
            <a:r>
              <a:rPr lang="en-US" altLang="ru-RU" sz="3000"/>
              <a:t> </a:t>
            </a:r>
            <a:r>
              <a:rPr lang="en-US" altLang="en-US" sz="3000"/>
              <a:t>скорость</a:t>
            </a:r>
            <a:endParaRPr lang="en-US" altLang="en-US" sz="3000"/>
          </a:p>
          <a:p>
            <a:r>
              <a:rPr lang="en-US" altLang="en-US" sz="3000"/>
              <a:t>В</a:t>
            </a:r>
            <a:r>
              <a:rPr lang="en-US" altLang="ru-RU" sz="3000"/>
              <a:t> </a:t>
            </a:r>
            <a:r>
              <a:rPr lang="en-US" altLang="en-US" sz="3000"/>
              <a:t>среднем</a:t>
            </a:r>
            <a:r>
              <a:rPr lang="en-US" altLang="ru-RU" sz="3000"/>
              <a:t> </a:t>
            </a:r>
            <a:r>
              <a:rPr lang="en-US" altLang="en-US" sz="3000"/>
              <a:t>случае</a:t>
            </a:r>
            <a:r>
              <a:rPr lang="en-US" altLang="ru-RU" sz="3000"/>
              <a:t> </a:t>
            </a:r>
            <a:r>
              <a:rPr lang="en-US" altLang="en-US" sz="3000"/>
              <a:t>быстрая</a:t>
            </a:r>
            <a:r>
              <a:rPr lang="en-US" altLang="ru-RU" sz="3000"/>
              <a:t> </a:t>
            </a:r>
            <a:r>
              <a:rPr lang="en-US" altLang="en-US" sz="3000"/>
              <a:t>сортировка</a:t>
            </a:r>
            <a:r>
              <a:rPr lang="en-US" altLang="ru-RU" sz="3000"/>
              <a:t> </a:t>
            </a:r>
            <a:r>
              <a:rPr lang="en-US" altLang="en-US" sz="3000"/>
              <a:t>работает</a:t>
            </a:r>
            <a:r>
              <a:rPr lang="en-US" altLang="ru-RU" sz="3000"/>
              <a:t> </a:t>
            </a:r>
            <a:r>
              <a:rPr lang="en-US" altLang="en-US" sz="3000"/>
              <a:t>за</a:t>
            </a:r>
            <a:r>
              <a:rPr lang="en-US" altLang="ru-RU" sz="3000"/>
              <a:t> O(nlogn), </a:t>
            </a:r>
            <a:r>
              <a:rPr lang="en-US" altLang="en-US" sz="3000"/>
              <a:t>что</a:t>
            </a:r>
            <a:r>
              <a:rPr lang="en-US" altLang="ru-RU" sz="3000"/>
              <a:t> </a:t>
            </a:r>
            <a:r>
              <a:rPr lang="en-US" altLang="en-US" sz="3000"/>
              <a:t>делает</a:t>
            </a:r>
            <a:r>
              <a:rPr lang="en-US" altLang="ru-RU" sz="3000"/>
              <a:t> </a:t>
            </a:r>
            <a:r>
              <a:rPr lang="en-US" altLang="en-US" sz="3000"/>
              <a:t>её</a:t>
            </a:r>
            <a:r>
              <a:rPr lang="en-US" altLang="ru-RU" sz="3000"/>
              <a:t> </a:t>
            </a:r>
            <a:r>
              <a:rPr lang="en-US" altLang="en-US" sz="3000"/>
              <a:t>одной</a:t>
            </a:r>
            <a:r>
              <a:rPr lang="en-US" altLang="ru-RU" sz="3000"/>
              <a:t> </a:t>
            </a:r>
            <a:r>
              <a:rPr lang="en-US" altLang="en-US" sz="3000"/>
              <a:t>из</a:t>
            </a:r>
            <a:r>
              <a:rPr lang="en-US" altLang="ru-RU" sz="3000"/>
              <a:t> </a:t>
            </a:r>
            <a:r>
              <a:rPr lang="en-US" altLang="en-US" sz="3000"/>
              <a:t>самых</a:t>
            </a:r>
            <a:r>
              <a:rPr lang="en-US" altLang="ru-RU" sz="3000"/>
              <a:t> </a:t>
            </a:r>
            <a:r>
              <a:rPr lang="en-US" altLang="en-US" sz="3000"/>
              <a:t>быстрых</a:t>
            </a:r>
            <a:r>
              <a:rPr lang="en-US" altLang="ru-RU" sz="3000"/>
              <a:t> </a:t>
            </a:r>
            <a:r>
              <a:rPr lang="en-US" altLang="en-US" sz="3000"/>
              <a:t>сортировок</a:t>
            </a:r>
            <a:r>
              <a:rPr lang="en-US" altLang="ru-RU" sz="3000"/>
              <a:t>.</a:t>
            </a:r>
            <a:endParaRPr lang="en-US" altLang="ru-RU" sz="3000"/>
          </a:p>
          <a:p>
            <a:endParaRPr lang="en-US" altLang="ru-RU" sz="3000"/>
          </a:p>
          <a:p>
            <a:r>
              <a:rPr lang="en-US" altLang="ru-RU" sz="3000"/>
              <a:t>2.</a:t>
            </a:r>
            <a:r>
              <a:rPr lang="ru-RU" altLang="en-US" sz="3000"/>
              <a:t> </a:t>
            </a:r>
            <a:r>
              <a:rPr lang="en-US" altLang="en-US" sz="3000"/>
              <a:t>Эффективность</a:t>
            </a:r>
            <a:r>
              <a:rPr lang="en-US" altLang="ru-RU" sz="3000"/>
              <a:t> </a:t>
            </a:r>
            <a:r>
              <a:rPr lang="en-US" altLang="en-US" sz="3000"/>
              <a:t>на</a:t>
            </a:r>
            <a:r>
              <a:rPr lang="en-US" altLang="ru-RU" sz="3000"/>
              <a:t> </a:t>
            </a:r>
            <a:r>
              <a:rPr lang="en-US" altLang="en-US" sz="3000"/>
              <a:t>больших</a:t>
            </a:r>
            <a:r>
              <a:rPr lang="en-US" altLang="ru-RU" sz="3000"/>
              <a:t> </a:t>
            </a:r>
            <a:r>
              <a:rPr lang="en-US" altLang="en-US" sz="3000"/>
              <a:t>данных</a:t>
            </a:r>
            <a:endParaRPr lang="en-US" altLang="en-US" sz="3000"/>
          </a:p>
          <a:p>
            <a:r>
              <a:rPr lang="en-US" altLang="en-US" sz="3000"/>
              <a:t>Алгоритм</a:t>
            </a:r>
            <a:r>
              <a:rPr lang="en-US" altLang="ru-RU" sz="3000"/>
              <a:t> </a:t>
            </a:r>
            <a:r>
              <a:rPr lang="en-US" altLang="en-US" sz="3000"/>
              <a:t>хорошо</a:t>
            </a:r>
            <a:r>
              <a:rPr lang="en-US" altLang="ru-RU" sz="3000"/>
              <a:t> </a:t>
            </a:r>
            <a:r>
              <a:rPr lang="en-US" altLang="en-US" sz="3000"/>
              <a:t>масштабируется</a:t>
            </a:r>
            <a:r>
              <a:rPr lang="en-US" altLang="ru-RU" sz="3000"/>
              <a:t> </a:t>
            </a:r>
            <a:r>
              <a:rPr lang="en-US" altLang="en-US" sz="3000"/>
              <a:t>и</a:t>
            </a:r>
            <a:r>
              <a:rPr lang="en-US" altLang="ru-RU" sz="3000"/>
              <a:t> </a:t>
            </a:r>
            <a:r>
              <a:rPr lang="en-US" altLang="en-US" sz="3000"/>
              <a:t>работает</a:t>
            </a:r>
            <a:r>
              <a:rPr lang="en-US" altLang="ru-RU" sz="3000"/>
              <a:t> </a:t>
            </a:r>
            <a:r>
              <a:rPr lang="en-US" altLang="en-US" sz="3000"/>
              <a:t>быстро</a:t>
            </a:r>
            <a:r>
              <a:rPr lang="en-US" altLang="ru-RU" sz="3000"/>
              <a:t> </a:t>
            </a:r>
            <a:r>
              <a:rPr lang="en-US" altLang="en-US" sz="3000"/>
              <a:t>даже</a:t>
            </a:r>
            <a:r>
              <a:rPr lang="en-US" altLang="ru-RU" sz="3000"/>
              <a:t> </a:t>
            </a:r>
            <a:r>
              <a:rPr lang="en-US" altLang="en-US" sz="3000"/>
              <a:t>на</a:t>
            </a:r>
            <a:r>
              <a:rPr lang="en-US" altLang="ru-RU" sz="3000"/>
              <a:t> </a:t>
            </a:r>
            <a:r>
              <a:rPr lang="en-US" altLang="en-US" sz="3000"/>
              <a:t>больших</a:t>
            </a:r>
            <a:r>
              <a:rPr lang="en-US" altLang="ru-RU" sz="3000"/>
              <a:t> </a:t>
            </a:r>
            <a:r>
              <a:rPr lang="en-US" altLang="en-US" sz="3000"/>
              <a:t>объёмах</a:t>
            </a:r>
            <a:r>
              <a:rPr lang="en-US" altLang="ru-RU" sz="3000"/>
              <a:t> </a:t>
            </a:r>
            <a:r>
              <a:rPr lang="en-US" altLang="en-US" sz="3000"/>
              <a:t>данных</a:t>
            </a:r>
            <a:r>
              <a:rPr lang="en-US" altLang="ru-RU" sz="3000"/>
              <a:t>.</a:t>
            </a:r>
            <a:endParaRPr lang="en-US" altLang="ru-RU" sz="3000"/>
          </a:p>
          <a:p>
            <a:endParaRPr lang="en-US" altLang="ru-RU" sz="3000"/>
          </a:p>
          <a:p>
            <a:r>
              <a:rPr lang="en-US" altLang="ru-RU" sz="3000"/>
              <a:t>3.</a:t>
            </a:r>
            <a:r>
              <a:rPr lang="ru-RU" altLang="en-US" sz="3000"/>
              <a:t> </a:t>
            </a:r>
            <a:r>
              <a:rPr lang="en-US" altLang="en-US" sz="3000"/>
              <a:t>Адаптивность</a:t>
            </a:r>
            <a:endParaRPr lang="en-US" altLang="en-US" sz="3000"/>
          </a:p>
          <a:p>
            <a:r>
              <a:rPr lang="en-US" altLang="en-US" sz="3000"/>
              <a:t>На</a:t>
            </a:r>
            <a:r>
              <a:rPr lang="en-US" altLang="ru-RU" sz="3000"/>
              <a:t> </a:t>
            </a:r>
            <a:r>
              <a:rPr lang="en-US" altLang="en-US" sz="3000"/>
              <a:t>частично</a:t>
            </a:r>
            <a:r>
              <a:rPr lang="en-US" altLang="ru-RU" sz="3000"/>
              <a:t> </a:t>
            </a:r>
            <a:r>
              <a:rPr lang="en-US" altLang="en-US" sz="3000"/>
              <a:t>отсортированных</a:t>
            </a:r>
            <a:r>
              <a:rPr lang="en-US" altLang="ru-RU" sz="3000"/>
              <a:t> </a:t>
            </a:r>
            <a:r>
              <a:rPr lang="en-US" altLang="en-US" sz="3000"/>
              <a:t>данных</a:t>
            </a:r>
            <a:r>
              <a:rPr lang="en-US" altLang="ru-RU" sz="3000"/>
              <a:t> </a:t>
            </a:r>
            <a:r>
              <a:rPr lang="en-US" altLang="en-US" sz="3000"/>
              <a:t>алгоритм</a:t>
            </a:r>
            <a:r>
              <a:rPr lang="en-US" altLang="ru-RU" sz="3000"/>
              <a:t> </a:t>
            </a:r>
            <a:r>
              <a:rPr lang="en-US" altLang="en-US" sz="3000"/>
              <a:t>работает</a:t>
            </a:r>
            <a:r>
              <a:rPr lang="en-US" altLang="ru-RU" sz="3000"/>
              <a:t> </a:t>
            </a:r>
            <a:r>
              <a:rPr lang="en-US" altLang="en-US" sz="3000"/>
              <a:t>быстрее</a:t>
            </a:r>
            <a:r>
              <a:rPr lang="en-US" altLang="ru-RU" sz="3000"/>
              <a:t>.</a:t>
            </a:r>
            <a:endParaRPr lang="en-US" altLang="ru-RU" sz="3000"/>
          </a:p>
          <a:p>
            <a:endParaRPr lang="en-US" altLang="ru-RU" sz="3000"/>
          </a:p>
          <a:p>
            <a:r>
              <a:rPr lang="ru-RU" altLang="en-US" sz="3000"/>
              <a:t>4. Зависимость от опорного элемента</a:t>
            </a:r>
            <a:endParaRPr lang="ru-RU" altLang="en-US" sz="3000"/>
          </a:p>
          <a:p>
            <a:r>
              <a:rPr lang="en-US" altLang="en-US" sz="3000"/>
              <a:t>Если</a:t>
            </a:r>
            <a:r>
              <a:rPr lang="en-US" altLang="ru-RU" sz="3000"/>
              <a:t> </a:t>
            </a:r>
            <a:r>
              <a:rPr lang="en-US" altLang="en-US" sz="3000"/>
              <a:t>неудачно</a:t>
            </a:r>
            <a:r>
              <a:rPr lang="en-US" altLang="ru-RU" sz="3000"/>
              <a:t> </a:t>
            </a:r>
            <a:r>
              <a:rPr lang="en-US" altLang="en-US" sz="3000"/>
              <a:t>выбрать</a:t>
            </a:r>
            <a:r>
              <a:rPr lang="en-US" altLang="ru-RU" sz="3000"/>
              <a:t> </a:t>
            </a:r>
            <a:r>
              <a:rPr lang="en-US" altLang="en-US" sz="3000"/>
              <a:t>опорный</a:t>
            </a:r>
            <a:r>
              <a:rPr lang="en-US" altLang="ru-RU" sz="3000"/>
              <a:t> </a:t>
            </a:r>
            <a:r>
              <a:rPr lang="en-US" altLang="en-US" sz="3000"/>
              <a:t>элемент</a:t>
            </a:r>
            <a:r>
              <a:rPr lang="en-US" altLang="ru-RU" sz="3000"/>
              <a:t>, </a:t>
            </a:r>
            <a:r>
              <a:rPr lang="en-US" altLang="en-US" sz="3000"/>
              <a:t>то</a:t>
            </a:r>
            <a:r>
              <a:rPr lang="en-US" altLang="ru-RU" sz="3000"/>
              <a:t> </a:t>
            </a:r>
            <a:r>
              <a:rPr lang="en-US" altLang="en-US" sz="3000"/>
              <a:t>О</a:t>
            </a:r>
            <a:r>
              <a:rPr lang="en-US" altLang="ru-RU" sz="3000"/>
              <a:t>-</a:t>
            </a:r>
            <a:r>
              <a:rPr lang="en-US" altLang="en-US" sz="3000"/>
              <a:t>большое</a:t>
            </a:r>
            <a:r>
              <a:rPr lang="en-US" altLang="ru-RU" sz="3000"/>
              <a:t> </a:t>
            </a:r>
            <a:r>
              <a:rPr lang="en-US" altLang="en-US" sz="3000"/>
              <a:t>может</a:t>
            </a:r>
            <a:r>
              <a:rPr lang="en-US" altLang="ru-RU" sz="3000"/>
              <a:t> </a:t>
            </a:r>
            <a:r>
              <a:rPr lang="en-US" altLang="en-US" sz="3000"/>
              <a:t>стать</a:t>
            </a:r>
            <a:r>
              <a:rPr lang="en-US" altLang="ru-RU" sz="3000"/>
              <a:t> O(n</a:t>
            </a:r>
            <a:r>
              <a:rPr lang="en-US" altLang="ru-RU" sz="3000" baseline="30000"/>
              <a:t>2</a:t>
            </a:r>
            <a:r>
              <a:rPr lang="en-US" altLang="ru-RU" sz="3000"/>
              <a:t>)</a:t>
            </a:r>
            <a:r>
              <a:rPr lang="ru-RU" altLang="en-US" sz="3000"/>
              <a:t>.</a:t>
            </a:r>
            <a:endParaRPr lang="ru-RU" altLang="en-US" sz="3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Сортировка слиянием</a:t>
            </a:r>
            <a:endParaRPr lang="ru-RU" altLang="en-US" b="0"/>
          </a:p>
        </p:txBody>
      </p:sp>
      <p:pic>
        <p:nvPicPr>
          <p:cNvPr id="9218" name="Picture 2" descr="Merge Sort (With Code in Python/C++/Java/C)"/>
          <p:cNvPicPr>
            <a:picLocks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2765" y="1584325"/>
            <a:ext cx="4280535" cy="4351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Текстовое поле 6"/>
          <p:cNvSpPr txBox="1"/>
          <p:nvPr/>
        </p:nvSpPr>
        <p:spPr>
          <a:xfrm>
            <a:off x="647700" y="1584325"/>
            <a:ext cx="6096000" cy="47999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Находим индекс середины массива и делим массив на две половины: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левую половину: элементы от начала до </a:t>
            </a:r>
            <a:r>
              <a:rPr lang="ru-RU" dirty="0" err="1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mid</a:t>
            </a:r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.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правую половину: элементы от </a:t>
            </a:r>
            <a:r>
              <a:rPr lang="ru-RU" dirty="0" err="1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mid</a:t>
            </a:r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 до конца.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Рекурсивно применяем алгоритм к левой и правой половинам.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Шаг слияния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: </a:t>
            </a:r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создаем пустой массив для хранения отсортированных элементов. Пока есть элементы в обеих половинах: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Сравниваем текущие элементы из левой и правой половин и добавляем меньший элемент в результирующий массив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  <a:sym typeface="+mn-ea"/>
              </a:rPr>
              <a:t>Если остались элементы в левой или правой половине – добавляем их в конец результирующего массива</a:t>
            </a:r>
            <a:endParaRPr lang="ru-RU" altLang="en-US" dirty="0">
              <a:latin typeface="Calibri Light" panose="020F0302020204030204" pitchFamily="34" charset="0"/>
              <a:cs typeface="Calibri Light" panose="020F030202020403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Что значит «сортировать»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/>
              <a:t>Сортировка - упорядочивание элементов коллекции.</a:t>
            </a:r>
            <a:endParaRPr lang="ru-RU" altLang="en-US"/>
          </a:p>
          <a:p>
            <a:endParaRPr lang="ru-RU" altLang="en-US"/>
          </a:p>
          <a:p>
            <a:r>
              <a:rPr lang="en-US" altLang="en-US"/>
              <a:t>[6, 9, 0, -5, 1] -&gt; [-5, 0, 1, 6, 9]</a:t>
            </a:r>
            <a:endParaRPr lang="en-US" altLang="en-US"/>
          </a:p>
          <a:p>
            <a:endParaRPr lang="en-US" altLang="en-US"/>
          </a:p>
          <a:p>
            <a:pPr marL="457200" indent="-457200">
              <a:buFont typeface="Wingdings" panose="05000000000000000000" charset="0"/>
              <a:buChar char="ü"/>
            </a:pPr>
            <a:r>
              <a:rPr lang="ru-RU" altLang="en-US"/>
              <a:t>Ускорение поиска</a:t>
            </a:r>
            <a:endParaRPr lang="ru-RU" altLang="en-US"/>
          </a:p>
          <a:p>
            <a:pPr marL="457200" indent="-457200">
              <a:buFont typeface="Wingdings" panose="05000000000000000000" charset="0"/>
              <a:buChar char="ü"/>
            </a:pPr>
            <a:r>
              <a:rPr lang="ru-RU" altLang="en-US"/>
              <a:t>Удобство восприятия информации</a:t>
            </a:r>
            <a:endParaRPr lang="ru-RU" altLang="en-US"/>
          </a:p>
          <a:p>
            <a:pPr marL="457200" indent="-457200">
              <a:buFont typeface="Wingdings" panose="05000000000000000000" charset="0"/>
              <a:buChar char="ü"/>
            </a:pPr>
            <a:r>
              <a:rPr lang="ru-RU" altLang="en-US"/>
              <a:t>Оптимизация других более сложных задач</a:t>
            </a:r>
            <a:endParaRPr lang="ru-RU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Реализация сортировки слиянием</a:t>
            </a:r>
            <a:endParaRPr lang="ru-RU" altLang="en-US" b="0"/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1584325"/>
            <a:ext cx="3584575" cy="5036185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7956550" y="564451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Худшее время: </a:t>
            </a:r>
            <a:r>
              <a:rPr lang="en-US" altLang="en-US"/>
              <a:t>O(nlogn)</a:t>
            </a:r>
            <a:endParaRPr lang="en-US" altLang="en-US"/>
          </a:p>
          <a:p>
            <a:r>
              <a:rPr lang="ru-RU" altLang="en-US">
                <a:sym typeface="+mn-ea"/>
              </a:rPr>
              <a:t>Среднее время: </a:t>
            </a:r>
            <a:r>
              <a:rPr lang="en-US" altLang="en-US">
                <a:sym typeface="+mn-ea"/>
              </a:rPr>
              <a:t>O(nlogn)</a:t>
            </a:r>
            <a:endParaRPr lang="en-US" altLang="en-US"/>
          </a:p>
          <a:p>
            <a:r>
              <a:rPr lang="ru-RU" altLang="en-US">
                <a:sym typeface="+mn-ea"/>
              </a:rPr>
              <a:t>Лучшее время: </a:t>
            </a:r>
            <a:r>
              <a:rPr lang="en-US" altLang="en-US">
                <a:sym typeface="+mn-ea"/>
              </a:rPr>
              <a:t>O(nlogn)</a:t>
            </a:r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Основные моменты сортировки слиянием</a:t>
            </a:r>
            <a:endParaRPr lang="ru-RU" altLang="en-US" b="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215765"/>
          </a:xfrm>
        </p:spPr>
        <p:txBody>
          <a:bodyPr>
            <a:noAutofit/>
          </a:bodyPr>
          <a:p>
            <a:r>
              <a:rPr lang="ru-RU" altLang="en-US" sz="1800"/>
              <a:t>1. </a:t>
            </a:r>
            <a:r>
              <a:rPr lang="en-US" altLang="en-US" sz="1800"/>
              <a:t>Стабильность</a:t>
            </a:r>
            <a:endParaRPr lang="en-US" altLang="en-US" sz="1800"/>
          </a:p>
          <a:p>
            <a:r>
              <a:rPr lang="en-US" altLang="en-US" sz="1800"/>
              <a:t>Алгоритм</a:t>
            </a:r>
            <a:r>
              <a:rPr lang="en-US" altLang="ru-RU" sz="1800"/>
              <a:t> </a:t>
            </a:r>
            <a:r>
              <a:rPr lang="en-US" altLang="en-US" sz="1800"/>
              <a:t>сохраняет</a:t>
            </a:r>
            <a:r>
              <a:rPr lang="en-US" altLang="ru-RU" sz="1800"/>
              <a:t> </a:t>
            </a:r>
            <a:r>
              <a:rPr lang="en-US" altLang="en-US" sz="1800"/>
              <a:t>порядок</a:t>
            </a:r>
            <a:r>
              <a:rPr lang="en-US" altLang="ru-RU" sz="1800"/>
              <a:t> </a:t>
            </a:r>
            <a:r>
              <a:rPr lang="en-US" altLang="en-US" sz="1800"/>
              <a:t>равных</a:t>
            </a:r>
            <a:r>
              <a:rPr lang="en-US" altLang="ru-RU" sz="1800"/>
              <a:t> </a:t>
            </a:r>
            <a:r>
              <a:rPr lang="en-US" altLang="en-US" sz="1800"/>
              <a:t>элементов</a:t>
            </a:r>
            <a:r>
              <a:rPr lang="en-US" altLang="ru-RU" sz="1800"/>
              <a:t>, </a:t>
            </a:r>
            <a:r>
              <a:rPr lang="en-US" altLang="en-US" sz="1800"/>
              <a:t>что</a:t>
            </a:r>
            <a:r>
              <a:rPr lang="en-US" altLang="ru-RU" sz="1800"/>
              <a:t> </a:t>
            </a:r>
            <a:r>
              <a:rPr lang="en-US" altLang="en-US" sz="1800"/>
              <a:t>важно</a:t>
            </a:r>
            <a:r>
              <a:rPr lang="en-US" altLang="ru-RU" sz="1800"/>
              <a:t> </a:t>
            </a:r>
            <a:r>
              <a:rPr lang="en-US" altLang="en-US" sz="1800"/>
              <a:t>в</a:t>
            </a:r>
            <a:r>
              <a:rPr lang="en-US" altLang="ru-RU" sz="1800"/>
              <a:t> </a:t>
            </a:r>
            <a:r>
              <a:rPr lang="en-US" altLang="en-US" sz="1800"/>
              <a:t>некоторых</a:t>
            </a:r>
            <a:r>
              <a:rPr lang="en-US" altLang="ru-RU" sz="1800"/>
              <a:t> </a:t>
            </a:r>
            <a:r>
              <a:rPr lang="en-US" altLang="en-US" sz="1800"/>
              <a:t>задачах</a:t>
            </a:r>
            <a:r>
              <a:rPr lang="en-US" altLang="ru-RU" sz="1800"/>
              <a:t>.</a:t>
            </a:r>
            <a:endParaRPr lang="en-US" altLang="ru-RU" sz="1800"/>
          </a:p>
          <a:p>
            <a:r>
              <a:rPr lang="ru-RU" altLang="en-US" sz="1800"/>
              <a:t>2. </a:t>
            </a:r>
            <a:r>
              <a:rPr lang="en-US" altLang="en-US" sz="1800"/>
              <a:t>Предсказуемость</a:t>
            </a:r>
            <a:endParaRPr lang="en-US" altLang="en-US" sz="1800"/>
          </a:p>
          <a:p>
            <a:r>
              <a:rPr lang="en-US" altLang="en-US" sz="1800"/>
              <a:t>Время</a:t>
            </a:r>
            <a:r>
              <a:rPr lang="en-US" altLang="ru-RU" sz="1800"/>
              <a:t> </a:t>
            </a:r>
            <a:r>
              <a:rPr lang="en-US" altLang="en-US" sz="1800"/>
              <a:t>работы</a:t>
            </a:r>
            <a:r>
              <a:rPr lang="en-US" altLang="ru-RU" sz="1800"/>
              <a:t> </a:t>
            </a:r>
            <a:r>
              <a:rPr lang="en-US" altLang="en-US" sz="1800"/>
              <a:t>всегда</a:t>
            </a:r>
            <a:r>
              <a:rPr lang="en-US" altLang="ru-RU" sz="1800"/>
              <a:t> O(nlogn), </a:t>
            </a:r>
            <a:r>
              <a:rPr lang="en-US" altLang="en-US" sz="1800"/>
              <a:t>независимо</a:t>
            </a:r>
            <a:r>
              <a:rPr lang="en-US" altLang="ru-RU" sz="1800"/>
              <a:t> </a:t>
            </a:r>
            <a:r>
              <a:rPr lang="en-US" altLang="en-US" sz="1800"/>
              <a:t>от</a:t>
            </a:r>
            <a:r>
              <a:rPr lang="en-US" altLang="ru-RU" sz="1800"/>
              <a:t> </a:t>
            </a:r>
            <a:r>
              <a:rPr lang="en-US" altLang="en-US" sz="1800"/>
              <a:t>входных</a:t>
            </a:r>
            <a:r>
              <a:rPr lang="en-US" altLang="ru-RU" sz="1800"/>
              <a:t> </a:t>
            </a:r>
            <a:r>
              <a:rPr lang="en-US" altLang="en-US" sz="1800"/>
              <a:t>данных</a:t>
            </a:r>
            <a:r>
              <a:rPr lang="en-US" altLang="ru-RU" sz="1800"/>
              <a:t>.</a:t>
            </a:r>
            <a:endParaRPr lang="en-US" altLang="ru-RU" sz="1800"/>
          </a:p>
          <a:p>
            <a:r>
              <a:rPr lang="ru-RU" altLang="en-US" sz="1800"/>
              <a:t>3. </a:t>
            </a:r>
            <a:r>
              <a:rPr lang="en-US" altLang="en-US" sz="1800"/>
              <a:t>Эффективность</a:t>
            </a:r>
            <a:r>
              <a:rPr lang="en-US" altLang="ru-RU" sz="1800"/>
              <a:t> </a:t>
            </a:r>
            <a:r>
              <a:rPr lang="en-US" altLang="en-US" sz="1800"/>
              <a:t>на</a:t>
            </a:r>
            <a:r>
              <a:rPr lang="en-US" altLang="ru-RU" sz="1800"/>
              <a:t> </a:t>
            </a:r>
            <a:r>
              <a:rPr lang="en-US" altLang="en-US" sz="1800"/>
              <a:t>больших</a:t>
            </a:r>
            <a:r>
              <a:rPr lang="en-US" altLang="ru-RU" sz="1800"/>
              <a:t> </a:t>
            </a:r>
            <a:r>
              <a:rPr lang="en-US" altLang="en-US" sz="1800"/>
              <a:t>данных</a:t>
            </a:r>
            <a:endParaRPr lang="en-US" altLang="en-US" sz="1800"/>
          </a:p>
          <a:p>
            <a:r>
              <a:rPr lang="en-US" altLang="en-US" sz="1800"/>
              <a:t>Алгоритм</a:t>
            </a:r>
            <a:r>
              <a:rPr lang="en-US" altLang="ru-RU" sz="1800"/>
              <a:t> </a:t>
            </a:r>
            <a:r>
              <a:rPr lang="en-US" altLang="en-US" sz="1800"/>
              <a:t>хорошо</a:t>
            </a:r>
            <a:r>
              <a:rPr lang="en-US" altLang="ru-RU" sz="1800"/>
              <a:t> </a:t>
            </a:r>
            <a:r>
              <a:rPr lang="en-US" altLang="en-US" sz="1800"/>
              <a:t>масштабируется</a:t>
            </a:r>
            <a:r>
              <a:rPr lang="en-US" altLang="ru-RU" sz="1800"/>
              <a:t> </a:t>
            </a:r>
            <a:r>
              <a:rPr lang="en-US" altLang="en-US" sz="1800"/>
              <a:t>и</a:t>
            </a:r>
            <a:r>
              <a:rPr lang="en-US" altLang="ru-RU" sz="1800"/>
              <a:t> </a:t>
            </a:r>
            <a:r>
              <a:rPr lang="en-US" altLang="en-US" sz="1800"/>
              <a:t>работает</a:t>
            </a:r>
            <a:r>
              <a:rPr lang="en-US" altLang="ru-RU" sz="1800"/>
              <a:t> </a:t>
            </a:r>
            <a:r>
              <a:rPr lang="en-US" altLang="en-US" sz="1800"/>
              <a:t>быстро</a:t>
            </a:r>
            <a:r>
              <a:rPr lang="en-US" altLang="ru-RU" sz="1800"/>
              <a:t> </a:t>
            </a:r>
            <a:r>
              <a:rPr lang="en-US" altLang="en-US" sz="1800"/>
              <a:t>даже</a:t>
            </a:r>
            <a:r>
              <a:rPr lang="en-US" altLang="ru-RU" sz="1800"/>
              <a:t> </a:t>
            </a:r>
            <a:r>
              <a:rPr lang="en-US" altLang="en-US" sz="1800"/>
              <a:t>на</a:t>
            </a:r>
            <a:r>
              <a:rPr lang="en-US" altLang="ru-RU" sz="1800"/>
              <a:t> </a:t>
            </a:r>
            <a:r>
              <a:rPr lang="en-US" altLang="en-US" sz="1800"/>
              <a:t>больших</a:t>
            </a:r>
            <a:r>
              <a:rPr lang="en-US" altLang="ru-RU" sz="1800"/>
              <a:t> </a:t>
            </a:r>
            <a:r>
              <a:rPr lang="en-US" altLang="en-US" sz="1800"/>
              <a:t>объёмах</a:t>
            </a:r>
            <a:r>
              <a:rPr lang="en-US" altLang="ru-RU" sz="1800"/>
              <a:t> </a:t>
            </a:r>
            <a:r>
              <a:rPr lang="en-US" altLang="en-US" sz="1800"/>
              <a:t>данных</a:t>
            </a:r>
            <a:r>
              <a:rPr lang="en-US" altLang="ru-RU" sz="1800"/>
              <a:t>.</a:t>
            </a:r>
            <a:endParaRPr lang="en-US" altLang="ru-RU" sz="1800"/>
          </a:p>
          <a:p>
            <a:r>
              <a:rPr lang="ru-RU" altLang="en-US" sz="1800"/>
              <a:t>4. </a:t>
            </a:r>
            <a:r>
              <a:rPr lang="en-US" altLang="en-US" sz="1800"/>
              <a:t>Параллелизм</a:t>
            </a:r>
            <a:endParaRPr lang="en-US" altLang="en-US" sz="1800"/>
          </a:p>
          <a:p>
            <a:r>
              <a:rPr lang="en-US" altLang="en-US" sz="1800"/>
              <a:t>Алгоритм</a:t>
            </a:r>
            <a:r>
              <a:rPr lang="en-US" altLang="ru-RU" sz="1800"/>
              <a:t> </a:t>
            </a:r>
            <a:r>
              <a:rPr lang="en-US" altLang="en-US" sz="1800"/>
              <a:t>легко</a:t>
            </a:r>
            <a:r>
              <a:rPr lang="en-US" altLang="ru-RU" sz="1800"/>
              <a:t> </a:t>
            </a:r>
            <a:r>
              <a:rPr lang="en-US" altLang="en-US" sz="1800"/>
              <a:t>параллелизуется</a:t>
            </a:r>
            <a:r>
              <a:rPr lang="en-US" altLang="ru-RU" sz="1800"/>
              <a:t>, </a:t>
            </a:r>
            <a:r>
              <a:rPr lang="en-US" altLang="en-US" sz="1800"/>
              <a:t>так</a:t>
            </a:r>
            <a:r>
              <a:rPr lang="en-US" altLang="ru-RU" sz="1800"/>
              <a:t> </a:t>
            </a:r>
            <a:r>
              <a:rPr lang="en-US" altLang="en-US" sz="1800"/>
              <a:t>как</a:t>
            </a:r>
            <a:r>
              <a:rPr lang="en-US" altLang="ru-RU" sz="1800"/>
              <a:t> </a:t>
            </a:r>
            <a:r>
              <a:rPr lang="en-US" altLang="en-US" sz="1800"/>
              <a:t>разделение</a:t>
            </a:r>
            <a:r>
              <a:rPr lang="en-US" altLang="ru-RU" sz="1800"/>
              <a:t> </a:t>
            </a:r>
            <a:r>
              <a:rPr lang="en-US" altLang="en-US" sz="1800"/>
              <a:t>и</a:t>
            </a:r>
            <a:r>
              <a:rPr lang="en-US" altLang="ru-RU" sz="1800"/>
              <a:t> </a:t>
            </a:r>
            <a:r>
              <a:rPr lang="en-US" altLang="en-US" sz="1800"/>
              <a:t>слияние</a:t>
            </a:r>
            <a:r>
              <a:rPr lang="en-US" altLang="ru-RU" sz="1800"/>
              <a:t> </a:t>
            </a:r>
            <a:r>
              <a:rPr lang="en-US" altLang="en-US" sz="1800"/>
              <a:t>можно</a:t>
            </a:r>
            <a:r>
              <a:rPr lang="en-US" altLang="ru-RU" sz="1800"/>
              <a:t> </a:t>
            </a:r>
            <a:r>
              <a:rPr lang="en-US" altLang="en-US" sz="1800"/>
              <a:t>выполнять</a:t>
            </a:r>
            <a:r>
              <a:rPr lang="en-US" altLang="ru-RU" sz="1800"/>
              <a:t> </a:t>
            </a:r>
            <a:r>
              <a:rPr lang="en-US" altLang="en-US" sz="1800"/>
              <a:t>независимо</a:t>
            </a:r>
            <a:r>
              <a:rPr lang="en-US" altLang="ru-RU" sz="1800"/>
              <a:t>.</a:t>
            </a:r>
            <a:endParaRPr lang="en-US" altLang="ru-RU" sz="1800"/>
          </a:p>
          <a:p>
            <a:r>
              <a:rPr lang="ru-RU" altLang="en-US" sz="1800"/>
              <a:t>5. </a:t>
            </a:r>
            <a:r>
              <a:rPr lang="en-US" altLang="en-US" sz="1800"/>
              <a:t>Дополнительная</a:t>
            </a:r>
            <a:r>
              <a:rPr lang="en-US" altLang="ru-RU" sz="1800"/>
              <a:t> </a:t>
            </a:r>
            <a:r>
              <a:rPr lang="en-US" altLang="en-US" sz="1800"/>
              <a:t>память</a:t>
            </a:r>
            <a:endParaRPr lang="en-US" altLang="en-US" sz="1800"/>
          </a:p>
          <a:p>
            <a:r>
              <a:rPr lang="en-US" altLang="en-US" sz="1800"/>
              <a:t>Алгоритм</a:t>
            </a:r>
            <a:r>
              <a:rPr lang="en-US" altLang="ru-RU" sz="1800"/>
              <a:t> </a:t>
            </a:r>
            <a:r>
              <a:rPr lang="en-US" altLang="en-US" sz="1800"/>
              <a:t>требует</a:t>
            </a:r>
            <a:r>
              <a:rPr lang="en-US" altLang="ru-RU" sz="1800"/>
              <a:t> O(n) </a:t>
            </a:r>
            <a:r>
              <a:rPr lang="en-US" altLang="en-US" sz="1800"/>
              <a:t>дополнительной</a:t>
            </a:r>
            <a:r>
              <a:rPr lang="en-US" altLang="ru-RU" sz="1800"/>
              <a:t> </a:t>
            </a:r>
            <a:r>
              <a:rPr lang="en-US" altLang="en-US" sz="1800"/>
              <a:t>памяти</a:t>
            </a:r>
            <a:r>
              <a:rPr lang="en-US" altLang="ru-RU" sz="1800"/>
              <a:t> </a:t>
            </a:r>
            <a:r>
              <a:rPr lang="en-US" altLang="en-US" sz="1800"/>
              <a:t>для</a:t>
            </a:r>
            <a:r>
              <a:rPr lang="en-US" altLang="ru-RU" sz="1800"/>
              <a:t> </a:t>
            </a:r>
            <a:r>
              <a:rPr lang="en-US" altLang="en-US" sz="1800"/>
              <a:t>хранения</a:t>
            </a:r>
            <a:r>
              <a:rPr lang="en-US" altLang="ru-RU" sz="1800"/>
              <a:t> </a:t>
            </a:r>
            <a:r>
              <a:rPr lang="en-US" altLang="en-US" sz="1800"/>
              <a:t>временных</a:t>
            </a:r>
            <a:r>
              <a:rPr lang="en-US" altLang="ru-RU" sz="1800"/>
              <a:t> </a:t>
            </a:r>
            <a:r>
              <a:rPr lang="en-US" altLang="en-US" sz="1800"/>
              <a:t>массивов</a:t>
            </a:r>
            <a:r>
              <a:rPr lang="en-US" altLang="ru-RU" sz="1800"/>
              <a:t>.</a:t>
            </a:r>
            <a:endParaRPr lang="en-US" altLang="ru-RU" sz="1800"/>
          </a:p>
          <a:p>
            <a:r>
              <a:rPr lang="ru-RU" altLang="en-US" sz="1800"/>
              <a:t>6. </a:t>
            </a:r>
            <a:r>
              <a:rPr lang="en-US" altLang="en-US" sz="1800"/>
              <a:t>Немного</a:t>
            </a:r>
            <a:r>
              <a:rPr lang="en-US" altLang="ru-RU" sz="1800"/>
              <a:t> </a:t>
            </a:r>
            <a:r>
              <a:rPr lang="en-US" altLang="en-US" sz="1800"/>
              <a:t>медленнее</a:t>
            </a:r>
            <a:r>
              <a:rPr lang="en-US" altLang="ru-RU" sz="1800"/>
              <a:t> </a:t>
            </a:r>
            <a:r>
              <a:rPr lang="en-US" altLang="en-US" sz="1800"/>
              <a:t>на</a:t>
            </a:r>
            <a:r>
              <a:rPr lang="en-US" altLang="ru-RU" sz="1800"/>
              <a:t> </a:t>
            </a:r>
            <a:r>
              <a:rPr lang="en-US" altLang="en-US" sz="1800"/>
              <a:t>маленьких</a:t>
            </a:r>
            <a:r>
              <a:rPr lang="en-US" altLang="ru-RU" sz="1800"/>
              <a:t> </a:t>
            </a:r>
            <a:r>
              <a:rPr lang="en-US" altLang="en-US" sz="1800"/>
              <a:t>данных</a:t>
            </a:r>
            <a:endParaRPr lang="en-US" altLang="en-US" sz="1800"/>
          </a:p>
          <a:p>
            <a:r>
              <a:rPr lang="en-US" altLang="en-US" sz="1800"/>
              <a:t>На</a:t>
            </a:r>
            <a:r>
              <a:rPr lang="en-US" altLang="ru-RU" sz="1800"/>
              <a:t> </a:t>
            </a:r>
            <a:r>
              <a:rPr lang="en-US" altLang="en-US" sz="1800"/>
              <a:t>небольших</a:t>
            </a:r>
            <a:r>
              <a:rPr lang="en-US" altLang="ru-RU" sz="1800"/>
              <a:t> </a:t>
            </a:r>
            <a:r>
              <a:rPr lang="en-US" altLang="en-US" sz="1800"/>
              <a:t>массивах</a:t>
            </a:r>
            <a:r>
              <a:rPr lang="en-US" altLang="ru-RU" sz="1800"/>
              <a:t> </a:t>
            </a:r>
            <a:r>
              <a:rPr lang="en-US" altLang="en-US" sz="1800"/>
              <a:t>сортировка</a:t>
            </a:r>
            <a:r>
              <a:rPr lang="en-US" altLang="ru-RU" sz="1800"/>
              <a:t> </a:t>
            </a:r>
            <a:r>
              <a:rPr lang="en-US" altLang="en-US" sz="1800"/>
              <a:t>слиянием</a:t>
            </a:r>
            <a:r>
              <a:rPr lang="en-US" altLang="ru-RU" sz="1800"/>
              <a:t> </a:t>
            </a:r>
            <a:r>
              <a:rPr lang="en-US" altLang="en-US" sz="1800"/>
              <a:t>может</a:t>
            </a:r>
            <a:r>
              <a:rPr lang="en-US" altLang="ru-RU" sz="1800"/>
              <a:t> </a:t>
            </a:r>
            <a:r>
              <a:rPr lang="en-US" altLang="en-US" sz="1800"/>
              <a:t>быть</a:t>
            </a:r>
            <a:r>
              <a:rPr lang="en-US" altLang="ru-RU" sz="1800"/>
              <a:t> </a:t>
            </a:r>
            <a:r>
              <a:rPr lang="en-US" altLang="en-US" sz="1800"/>
              <a:t>медленнее</a:t>
            </a:r>
            <a:r>
              <a:rPr lang="en-US" altLang="ru-RU" sz="1800"/>
              <a:t>, </a:t>
            </a:r>
            <a:r>
              <a:rPr lang="en-US" altLang="en-US" sz="1800"/>
              <a:t>чем</a:t>
            </a:r>
            <a:r>
              <a:rPr lang="en-US" altLang="ru-RU" sz="1800"/>
              <a:t>, </a:t>
            </a:r>
            <a:r>
              <a:rPr lang="en-US" altLang="en-US" sz="1800"/>
              <a:t>например</a:t>
            </a:r>
            <a:r>
              <a:rPr lang="en-US" altLang="ru-RU" sz="1800"/>
              <a:t>, </a:t>
            </a:r>
            <a:r>
              <a:rPr lang="en-US" altLang="en-US" sz="1800"/>
              <a:t>сортировка</a:t>
            </a:r>
            <a:r>
              <a:rPr lang="en-US" altLang="ru-RU" sz="1800"/>
              <a:t> </a:t>
            </a:r>
            <a:r>
              <a:rPr lang="en-US" altLang="en-US" sz="1800"/>
              <a:t>вставками</a:t>
            </a:r>
            <a:r>
              <a:rPr lang="en-US" altLang="ru-RU" sz="1800"/>
              <a:t>.</a:t>
            </a:r>
            <a:endParaRPr lang="en-US" altLang="ru-RU" sz="1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А что значит стабильность</a:t>
            </a:r>
            <a:endParaRPr lang="ru-RU" altLang="en-US" b="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 sz="2400"/>
              <a:t>Стабильность - свойство сохранять относительный порядок элементов</a:t>
            </a:r>
            <a:endParaRPr lang="ru-RU" altLang="en-US" sz="2400"/>
          </a:p>
          <a:p>
            <a:endParaRPr lang="ru-RU" altLang="en-US" sz="2400"/>
          </a:p>
          <a:p>
            <a:r>
              <a:rPr lang="ru-RU" altLang="en-US" sz="2400"/>
              <a:t>Исходный массив: </a:t>
            </a:r>
            <a:r>
              <a:rPr lang="en-US" altLang="ru-RU" sz="2400"/>
              <a:t>[(3, '</a:t>
            </a:r>
            <a:r>
              <a:rPr lang="en-US" altLang="en-US" sz="2400"/>
              <a:t>яблоко</a:t>
            </a:r>
            <a:r>
              <a:rPr lang="en-US" altLang="ru-RU" sz="2400"/>
              <a:t>'), (2, '</a:t>
            </a:r>
            <a:r>
              <a:rPr lang="en-US" altLang="en-US" sz="2400"/>
              <a:t>банан</a:t>
            </a:r>
            <a:r>
              <a:rPr lang="en-US" altLang="ru-RU" sz="2400"/>
              <a:t>'), (3, '</a:t>
            </a:r>
            <a:r>
              <a:rPr lang="en-US" altLang="en-US" sz="2400"/>
              <a:t>апельсин</a:t>
            </a:r>
            <a:r>
              <a:rPr lang="en-US" altLang="ru-RU" sz="2400"/>
              <a:t>')]</a:t>
            </a:r>
            <a:endParaRPr lang="en-US" altLang="ru-RU" sz="2400"/>
          </a:p>
          <a:p>
            <a:r>
              <a:rPr lang="ru-RU" altLang="ru-RU" sz="2400"/>
              <a:t>Стабильная сортировка: </a:t>
            </a:r>
            <a:r>
              <a:rPr lang="en-US" altLang="ru-RU" sz="2400"/>
              <a:t>[(2, '</a:t>
            </a:r>
            <a:r>
              <a:rPr lang="en-US" altLang="en-US" sz="2400"/>
              <a:t>банан</a:t>
            </a:r>
            <a:r>
              <a:rPr lang="en-US" altLang="ru-RU" sz="2400"/>
              <a:t>'), (3, '</a:t>
            </a:r>
            <a:r>
              <a:rPr lang="en-US" altLang="en-US" sz="2400"/>
              <a:t>яблоко</a:t>
            </a:r>
            <a:r>
              <a:rPr lang="en-US" altLang="ru-RU" sz="2400"/>
              <a:t>'), (3, '</a:t>
            </a:r>
            <a:r>
              <a:rPr lang="en-US" altLang="en-US" sz="2400"/>
              <a:t>апельсин</a:t>
            </a:r>
            <a:r>
              <a:rPr lang="en-US" altLang="ru-RU" sz="2400"/>
              <a:t>')]</a:t>
            </a:r>
            <a:endParaRPr lang="en-US" altLang="ru-RU" sz="2400"/>
          </a:p>
          <a:p>
            <a:r>
              <a:rPr lang="ru-RU" altLang="en-US" sz="2400"/>
              <a:t>Нестабильная сортировка: </a:t>
            </a:r>
            <a:r>
              <a:rPr lang="en-US" altLang="ru-RU" sz="2400"/>
              <a:t>[(2, '</a:t>
            </a:r>
            <a:r>
              <a:rPr lang="en-US" altLang="en-US" sz="2400"/>
              <a:t>банан</a:t>
            </a:r>
            <a:r>
              <a:rPr lang="en-US" altLang="ru-RU" sz="2400"/>
              <a:t>'), (3, '</a:t>
            </a:r>
            <a:r>
              <a:rPr lang="en-US" altLang="en-US" sz="2400"/>
              <a:t>апельсин</a:t>
            </a:r>
            <a:r>
              <a:rPr lang="en-US" altLang="ru-RU" sz="2400"/>
              <a:t>'), (3, '</a:t>
            </a:r>
            <a:r>
              <a:rPr lang="en-US" altLang="en-US" sz="2400"/>
              <a:t>яблоко</a:t>
            </a:r>
            <a:r>
              <a:rPr lang="en-US" altLang="ru-RU" sz="2400"/>
              <a:t>')]</a:t>
            </a:r>
            <a:endParaRPr lang="en-US" altLang="ru-RU" sz="2400"/>
          </a:p>
          <a:p>
            <a:endParaRPr lang="en-US" altLang="ru-RU" sz="2400"/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647700" y="4912995"/>
            <a:ext cx="560451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Применение:</a:t>
            </a:r>
            <a:endParaRPr lang="ru-RU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Сортировка по нескольким полям</a:t>
            </a:r>
            <a:endParaRPr lang="ru-RU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Работа с данными из БД</a:t>
            </a:r>
            <a:endParaRPr lang="ru-RU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Пользовательский интерфейс</a:t>
            </a:r>
            <a:endParaRPr lang="ru-RU" altLang="en-US" sz="240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Сортировка подсчетом</a:t>
            </a:r>
            <a:endParaRPr lang="ru-RU" altLang="en-US" b="0"/>
          </a:p>
        </p:txBody>
      </p:sp>
      <p:sp>
        <p:nvSpPr>
          <p:cNvPr id="7" name="TextBox 4"/>
          <p:cNvSpPr txBox="1"/>
          <p:nvPr/>
        </p:nvSpPr>
        <p:spPr>
          <a:xfrm>
            <a:off x="647614" y="1584415"/>
            <a:ext cx="7241626" cy="5015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ru-RU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Определяем максимальное и минимальное число в массиве. В реальных задачах диапазон значений </a:t>
            </a:r>
            <a:r>
              <a:rPr lang="ru-RU" sz="16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извествен</a:t>
            </a:r>
            <a:r>
              <a:rPr lang="ru-RU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>
              <a:buAutoNum type="arabicPeriod"/>
            </a:pPr>
            <a:endParaRPr lang="ru-RU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>
              <a:buAutoNum type="arabicPeriod"/>
            </a:pPr>
            <a:r>
              <a:rPr lang="ru-RU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Мы создаём вспомогательный массив и на старте заполняем его нулями</a:t>
            </a:r>
            <a:r>
              <a:rPr lang="en-US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ru-RU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длина которого равна (максимальное значение - минимальное значение + 1). Этот массив будет использоваться для хранения количества вхождений каждого значения.</a:t>
            </a:r>
            <a:endParaRPr lang="ru-RU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>
              <a:buAutoNum type="arabicPeriod"/>
            </a:pPr>
            <a:endParaRPr lang="ru-RU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>
              <a:buAutoNum type="arabicPeriod"/>
            </a:pPr>
            <a:r>
              <a:rPr lang="ru-RU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Проходим по исходному массиву и увеличиваем соответствующий индекс во вспомогательном массиве для каждого элемента.</a:t>
            </a:r>
            <a:endParaRPr lang="ru-RU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>
              <a:buAutoNum type="arabicPeriod"/>
            </a:pPr>
            <a:endParaRPr lang="ru-RU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>
              <a:buFontTx/>
              <a:buAutoNum type="arabicPeriod"/>
            </a:pPr>
            <a:r>
              <a:rPr lang="ru-RU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Изменяем вспомогательный массив, чтобы он содержал префиксные суммы. Это позволит определить позиции каждого элемента в отсортированном массиве.</a:t>
            </a:r>
            <a:endParaRPr lang="ru-RU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>
              <a:buFontTx/>
              <a:buAutoNum type="arabicPeriod"/>
            </a:pPr>
            <a:endParaRPr lang="ru-RU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>
              <a:buFontTx/>
              <a:buAutoNum type="arabicPeriod"/>
            </a:pPr>
            <a:r>
              <a:rPr lang="ru-RU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Создаем выходной массив </a:t>
            </a:r>
            <a:r>
              <a:rPr lang="ru-RU" sz="16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output</a:t>
            </a:r>
            <a:r>
              <a:rPr lang="ru-RU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. Проходим по исходному массиву в обратном порядке и для каждого элемента определяем его позицию в выходном массиве, используя вспомогательный массив. Уменьшаем значение во вспомогательном </a:t>
            </a:r>
            <a:r>
              <a:rPr lang="ru-RU" sz="16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массиведля</a:t>
            </a:r>
            <a:r>
              <a:rPr lang="ru-RU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 этого элемента на 1.</a:t>
            </a:r>
            <a:endParaRPr lang="ru-RU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28600" indent="-228600">
              <a:buFontTx/>
              <a:buAutoNum type="arabicPeriod"/>
            </a:pPr>
            <a:endParaRPr lang="ru-RU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8" name="Рисунок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77349" y="828136"/>
            <a:ext cx="3582291" cy="806261"/>
          </a:xfrm>
          <a:prstGeom prst="rect">
            <a:avLst/>
          </a:prstGeom>
        </p:spPr>
      </p:pic>
      <p:pic>
        <p:nvPicPr>
          <p:cNvPr id="10" name="Рисунок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349" y="1855575"/>
            <a:ext cx="3692606" cy="836130"/>
          </a:xfrm>
          <a:prstGeom prst="rect">
            <a:avLst/>
          </a:prstGeom>
        </p:spPr>
      </p:pic>
      <p:pic>
        <p:nvPicPr>
          <p:cNvPr id="12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349" y="2919440"/>
            <a:ext cx="3460372" cy="838249"/>
          </a:xfrm>
          <a:prstGeom prst="rect">
            <a:avLst/>
          </a:prstGeom>
        </p:spPr>
      </p:pic>
      <p:pic>
        <p:nvPicPr>
          <p:cNvPr id="14" name="Рисунок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7158" y="3924853"/>
            <a:ext cx="3642672" cy="913365"/>
          </a:xfrm>
          <a:prstGeom prst="rect">
            <a:avLst/>
          </a:prstGeom>
        </p:spPr>
      </p:pic>
      <p:pic>
        <p:nvPicPr>
          <p:cNvPr id="16" name="Рисунок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7158" y="4990837"/>
            <a:ext cx="3404014" cy="1647852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Реализация сортировки подсчетом</a:t>
            </a:r>
            <a:endParaRPr lang="ru-RU" altLang="en-US" b="0"/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1584325"/>
            <a:ext cx="5083810" cy="5078095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7956550" y="564451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Худшее время: </a:t>
            </a:r>
            <a:r>
              <a:rPr lang="en-US" altLang="en-US"/>
              <a:t>O(n)</a:t>
            </a:r>
            <a:endParaRPr lang="en-US" altLang="en-US"/>
          </a:p>
          <a:p>
            <a:r>
              <a:rPr lang="ru-RU" altLang="en-US">
                <a:sym typeface="+mn-ea"/>
              </a:rPr>
              <a:t>Среднее время: </a:t>
            </a:r>
            <a:r>
              <a:rPr lang="en-US" altLang="en-US">
                <a:sym typeface="+mn-ea"/>
              </a:rPr>
              <a:t>O(n)</a:t>
            </a:r>
            <a:endParaRPr lang="en-US" altLang="en-US"/>
          </a:p>
          <a:p>
            <a:r>
              <a:rPr lang="ru-RU" altLang="en-US">
                <a:sym typeface="+mn-ea"/>
              </a:rPr>
              <a:t>Лучшее время: </a:t>
            </a:r>
            <a:r>
              <a:rPr lang="en-US" altLang="en-US">
                <a:sym typeface="+mn-ea"/>
              </a:rPr>
              <a:t>O(n)</a:t>
            </a:r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Основные моменты сортировки подсчетом</a:t>
            </a:r>
            <a:endParaRPr lang="ru-RU" altLang="en-US" b="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0000"/>
          </a:bodyPr>
          <a:p>
            <a:r>
              <a:rPr lang="en-US" altLang="ru-RU"/>
              <a:t>1. </a:t>
            </a:r>
            <a:r>
              <a:rPr lang="en-US" altLang="en-US"/>
              <a:t>Линейное</a:t>
            </a:r>
            <a:r>
              <a:rPr lang="en-US" altLang="ru-RU"/>
              <a:t> </a:t>
            </a:r>
            <a:r>
              <a:rPr lang="en-US" altLang="en-US"/>
              <a:t>время</a:t>
            </a:r>
            <a:r>
              <a:rPr lang="en-US" altLang="ru-RU"/>
              <a:t> </a:t>
            </a:r>
            <a:r>
              <a:rPr lang="en-US" altLang="en-US"/>
              <a:t>работы</a:t>
            </a:r>
            <a:endParaRPr lang="en-US" altLang="en-US"/>
          </a:p>
          <a:p>
            <a:r>
              <a:rPr lang="en-US" altLang="en-US"/>
              <a:t>Алгоритм</a:t>
            </a:r>
            <a:r>
              <a:rPr lang="en-US" altLang="ru-RU"/>
              <a:t> </a:t>
            </a:r>
            <a:r>
              <a:rPr lang="en-US" altLang="en-US"/>
              <a:t>работает</a:t>
            </a:r>
            <a:r>
              <a:rPr lang="en-US" altLang="ru-RU"/>
              <a:t> </a:t>
            </a:r>
            <a:r>
              <a:rPr lang="en-US" altLang="en-US"/>
              <a:t>за</a:t>
            </a:r>
            <a:r>
              <a:rPr lang="en-US" altLang="ru-RU"/>
              <a:t> O(n), </a:t>
            </a:r>
            <a:r>
              <a:rPr lang="en-US" altLang="en-US"/>
              <a:t>что</a:t>
            </a:r>
            <a:r>
              <a:rPr lang="en-US" altLang="ru-RU"/>
              <a:t> </a:t>
            </a:r>
            <a:r>
              <a:rPr lang="en-US" altLang="en-US"/>
              <a:t>делает</a:t>
            </a:r>
            <a:r>
              <a:rPr lang="en-US" altLang="ru-RU"/>
              <a:t> </a:t>
            </a:r>
            <a:r>
              <a:rPr lang="en-US" altLang="en-US"/>
              <a:t>его</a:t>
            </a:r>
            <a:r>
              <a:rPr lang="en-US" altLang="ru-RU"/>
              <a:t> </a:t>
            </a:r>
            <a:r>
              <a:rPr lang="en-US" altLang="en-US"/>
              <a:t>очень</a:t>
            </a:r>
            <a:r>
              <a:rPr lang="en-US" altLang="ru-RU"/>
              <a:t> </a:t>
            </a:r>
            <a:r>
              <a:rPr lang="en-US" altLang="en-US"/>
              <a:t>быстрым</a:t>
            </a:r>
            <a:r>
              <a:rPr lang="en-US" altLang="ru-RU"/>
              <a:t> </a:t>
            </a:r>
            <a:r>
              <a:rPr lang="en-US" altLang="en-US"/>
              <a:t>для</a:t>
            </a:r>
            <a:r>
              <a:rPr lang="en-US" altLang="ru-RU"/>
              <a:t> </a:t>
            </a:r>
            <a:r>
              <a:rPr lang="en-US" altLang="en-US"/>
              <a:t>подходящих</a:t>
            </a:r>
            <a:r>
              <a:rPr lang="en-US" altLang="ru-RU"/>
              <a:t> </a:t>
            </a:r>
            <a:r>
              <a:rPr lang="en-US" altLang="en-US"/>
              <a:t>данных</a:t>
            </a:r>
            <a:r>
              <a:rPr lang="en-US" altLang="ru-RU"/>
              <a:t>.</a:t>
            </a:r>
            <a:endParaRPr lang="en-US" altLang="ru-RU"/>
          </a:p>
          <a:p>
            <a:r>
              <a:rPr lang="en-US" altLang="ru-RU"/>
              <a:t>3. </a:t>
            </a:r>
            <a:r>
              <a:rPr lang="en-US" altLang="en-US"/>
              <a:t>Стабильность</a:t>
            </a:r>
            <a:endParaRPr lang="en-US" altLang="en-US"/>
          </a:p>
          <a:p>
            <a:r>
              <a:rPr lang="en-US" altLang="en-US"/>
              <a:t>Если</a:t>
            </a:r>
            <a:r>
              <a:rPr lang="en-US" altLang="ru-RU"/>
              <a:t> </a:t>
            </a:r>
            <a:r>
              <a:rPr lang="en-US" altLang="en-US"/>
              <a:t>реализовать</a:t>
            </a:r>
            <a:r>
              <a:rPr lang="en-US" altLang="ru-RU"/>
              <a:t> </a:t>
            </a:r>
            <a:r>
              <a:rPr lang="en-US" altLang="en-US"/>
              <a:t>правильно</a:t>
            </a:r>
            <a:r>
              <a:rPr lang="en-US" altLang="ru-RU"/>
              <a:t>, </a:t>
            </a:r>
            <a:r>
              <a:rPr lang="en-US" altLang="en-US"/>
              <a:t>алгоритм</a:t>
            </a:r>
            <a:r>
              <a:rPr lang="en-US" altLang="ru-RU"/>
              <a:t> </a:t>
            </a:r>
            <a:r>
              <a:rPr lang="en-US" altLang="en-US"/>
              <a:t>сохраняет</a:t>
            </a:r>
            <a:r>
              <a:rPr lang="en-US" altLang="ru-RU"/>
              <a:t> </a:t>
            </a:r>
            <a:r>
              <a:rPr lang="en-US" altLang="en-US"/>
              <a:t>порядок</a:t>
            </a:r>
            <a:r>
              <a:rPr lang="en-US" altLang="ru-RU"/>
              <a:t> </a:t>
            </a:r>
            <a:r>
              <a:rPr lang="en-US" altLang="en-US"/>
              <a:t>элементов</a:t>
            </a:r>
            <a:r>
              <a:rPr lang="en-US" altLang="ru-RU"/>
              <a:t> </a:t>
            </a:r>
            <a:r>
              <a:rPr lang="en-US" altLang="en-US"/>
              <a:t>с</a:t>
            </a:r>
            <a:r>
              <a:rPr lang="en-US" altLang="ru-RU"/>
              <a:t> </a:t>
            </a:r>
            <a:r>
              <a:rPr lang="en-US" altLang="en-US"/>
              <a:t>одинаковыми</a:t>
            </a:r>
            <a:r>
              <a:rPr lang="en-US" altLang="ru-RU"/>
              <a:t> </a:t>
            </a:r>
            <a:r>
              <a:rPr lang="en-US" altLang="en-US"/>
              <a:t>значениями</a:t>
            </a:r>
            <a:r>
              <a:rPr lang="en-US" altLang="ru-RU"/>
              <a:t>.</a:t>
            </a:r>
            <a:endParaRPr lang="en-US" altLang="ru-RU"/>
          </a:p>
          <a:p>
            <a:r>
              <a:rPr lang="en-US" altLang="ru-RU"/>
              <a:t>4. </a:t>
            </a:r>
            <a:r>
              <a:rPr lang="en-US" altLang="en-US"/>
              <a:t>Ограниченная</a:t>
            </a:r>
            <a:r>
              <a:rPr lang="en-US" altLang="ru-RU"/>
              <a:t> </a:t>
            </a:r>
            <a:r>
              <a:rPr lang="en-US" altLang="en-US"/>
              <a:t>применимость</a:t>
            </a:r>
            <a:endParaRPr lang="en-US" altLang="en-US"/>
          </a:p>
          <a:p>
            <a:r>
              <a:rPr lang="en-US" altLang="en-US"/>
              <a:t>Алгоритм</a:t>
            </a:r>
            <a:r>
              <a:rPr lang="en-US" altLang="ru-RU"/>
              <a:t> </a:t>
            </a:r>
            <a:r>
              <a:rPr lang="en-US" altLang="en-US"/>
              <a:t>работает</a:t>
            </a:r>
            <a:r>
              <a:rPr lang="en-US" altLang="ru-RU"/>
              <a:t> </a:t>
            </a:r>
            <a:r>
              <a:rPr lang="en-US" altLang="en-US"/>
              <a:t>только</a:t>
            </a:r>
            <a:r>
              <a:rPr lang="en-US" altLang="ru-RU"/>
              <a:t> </a:t>
            </a:r>
            <a:r>
              <a:rPr lang="en-US" altLang="en-US"/>
              <a:t>с</a:t>
            </a:r>
            <a:r>
              <a:rPr lang="en-US" altLang="ru-RU"/>
              <a:t> </a:t>
            </a:r>
            <a:r>
              <a:rPr lang="en-US" altLang="en-US"/>
              <a:t>целыми</a:t>
            </a:r>
            <a:r>
              <a:rPr lang="en-US" altLang="ru-RU"/>
              <a:t> </a:t>
            </a:r>
            <a:r>
              <a:rPr lang="en-US" altLang="en-US"/>
              <a:t>числами</a:t>
            </a:r>
            <a:r>
              <a:rPr lang="en-US" altLang="ru-RU"/>
              <a:t> (</a:t>
            </a:r>
            <a:r>
              <a:rPr lang="en-US" altLang="en-US"/>
              <a:t>или</a:t>
            </a:r>
            <a:r>
              <a:rPr lang="en-US" altLang="ru-RU"/>
              <a:t> </a:t>
            </a:r>
            <a:r>
              <a:rPr lang="en-US" altLang="en-US"/>
              <a:t>объектами</a:t>
            </a:r>
            <a:r>
              <a:rPr lang="en-US" altLang="ru-RU"/>
              <a:t>, </a:t>
            </a:r>
            <a:r>
              <a:rPr lang="en-US" altLang="en-US"/>
              <a:t>которые</a:t>
            </a:r>
            <a:r>
              <a:rPr lang="en-US" altLang="ru-RU"/>
              <a:t> </a:t>
            </a:r>
            <a:r>
              <a:rPr lang="en-US" altLang="en-US"/>
              <a:t>можно</a:t>
            </a:r>
            <a:r>
              <a:rPr lang="en-US" altLang="ru-RU"/>
              <a:t> </a:t>
            </a:r>
            <a:r>
              <a:rPr lang="en-US" altLang="en-US"/>
              <a:t>привести</a:t>
            </a:r>
            <a:r>
              <a:rPr lang="en-US" altLang="ru-RU"/>
              <a:t> </a:t>
            </a:r>
            <a:r>
              <a:rPr lang="en-US" altLang="en-US"/>
              <a:t>к</a:t>
            </a:r>
            <a:r>
              <a:rPr lang="en-US" altLang="ru-RU"/>
              <a:t> </a:t>
            </a:r>
            <a:r>
              <a:rPr lang="en-US" altLang="en-US"/>
              <a:t>целым</a:t>
            </a:r>
            <a:r>
              <a:rPr lang="en-US" altLang="ru-RU"/>
              <a:t> </a:t>
            </a:r>
            <a:r>
              <a:rPr lang="en-US" altLang="en-US"/>
              <a:t>числам</a:t>
            </a:r>
            <a:r>
              <a:rPr lang="en-US" altLang="ru-RU"/>
              <a:t>).</a:t>
            </a:r>
            <a:endParaRPr lang="en-US" altLang="ru-RU"/>
          </a:p>
          <a:p>
            <a:r>
              <a:rPr lang="en-US" altLang="ru-RU"/>
              <a:t>5. </a:t>
            </a:r>
            <a:r>
              <a:rPr lang="en-US" altLang="en-US"/>
              <a:t>Требует</a:t>
            </a:r>
            <a:r>
              <a:rPr lang="en-US" altLang="ru-RU"/>
              <a:t> </a:t>
            </a:r>
            <a:r>
              <a:rPr lang="en-US" altLang="en-US"/>
              <a:t>дополнительной</a:t>
            </a:r>
            <a:r>
              <a:rPr lang="en-US" altLang="ru-RU"/>
              <a:t> </a:t>
            </a:r>
            <a:r>
              <a:rPr lang="en-US" altLang="en-US"/>
              <a:t>памяти</a:t>
            </a:r>
            <a:endParaRPr lang="en-US" altLang="en-US"/>
          </a:p>
          <a:p>
            <a:r>
              <a:rPr lang="en-US" altLang="en-US"/>
              <a:t>Алгоритм</a:t>
            </a:r>
            <a:r>
              <a:rPr lang="en-US" altLang="ru-RU"/>
              <a:t> </a:t>
            </a:r>
            <a:r>
              <a:rPr lang="en-US" altLang="en-US"/>
              <a:t>использует</a:t>
            </a:r>
            <a:r>
              <a:rPr lang="en-US" altLang="ru-RU"/>
              <a:t> </a:t>
            </a:r>
            <a:r>
              <a:rPr lang="en-US" altLang="en-US"/>
              <a:t>массив</a:t>
            </a:r>
            <a:r>
              <a:rPr lang="en-US" altLang="ru-RU"/>
              <a:t> `count`, </a:t>
            </a:r>
            <a:r>
              <a:rPr lang="en-US" altLang="en-US"/>
              <a:t>размер</a:t>
            </a:r>
            <a:r>
              <a:rPr lang="en-US" altLang="ru-RU"/>
              <a:t> </a:t>
            </a:r>
            <a:r>
              <a:rPr lang="en-US" altLang="en-US"/>
              <a:t>которого</a:t>
            </a:r>
            <a:r>
              <a:rPr lang="en-US" altLang="ru-RU"/>
              <a:t> </a:t>
            </a:r>
            <a:r>
              <a:rPr lang="en-US" altLang="en-US"/>
              <a:t>зависит</a:t>
            </a:r>
            <a:r>
              <a:rPr lang="en-US" altLang="ru-RU"/>
              <a:t> </a:t>
            </a:r>
            <a:r>
              <a:rPr lang="en-US" altLang="en-US"/>
              <a:t>от</a:t>
            </a:r>
            <a:r>
              <a:rPr lang="en-US" altLang="ru-RU"/>
              <a:t> </a:t>
            </a:r>
            <a:r>
              <a:rPr lang="en-US" altLang="en-US"/>
              <a:t>диапазона</a:t>
            </a:r>
            <a:r>
              <a:rPr lang="en-US" altLang="ru-RU"/>
              <a:t> </a:t>
            </a:r>
            <a:r>
              <a:rPr lang="en-US" altLang="en-US"/>
              <a:t>значений</a:t>
            </a:r>
            <a:r>
              <a:rPr lang="en-US" altLang="ru-RU"/>
              <a:t>.</a:t>
            </a:r>
            <a:endParaRPr lang="en-US" altLang="ru-RU"/>
          </a:p>
          <a:p>
            <a:r>
              <a:rPr lang="en-US" altLang="ru-RU"/>
              <a:t>6.</a:t>
            </a:r>
            <a:r>
              <a:rPr lang="en-US" altLang="en-US"/>
              <a:t>Неэффективен</a:t>
            </a:r>
            <a:r>
              <a:rPr lang="en-US" altLang="ru-RU"/>
              <a:t> </a:t>
            </a:r>
            <a:r>
              <a:rPr lang="en-US" altLang="en-US"/>
              <a:t>для</a:t>
            </a:r>
            <a:r>
              <a:rPr lang="en-US" altLang="ru-RU"/>
              <a:t> </a:t>
            </a:r>
            <a:r>
              <a:rPr lang="en-US" altLang="en-US"/>
              <a:t>больших</a:t>
            </a:r>
            <a:r>
              <a:rPr lang="en-US" altLang="ru-RU"/>
              <a:t> </a:t>
            </a:r>
            <a:r>
              <a:rPr lang="en-US" altLang="en-US"/>
              <a:t>диапазонов</a:t>
            </a:r>
            <a:endParaRPr lang="en-US" altLang="en-US"/>
          </a:p>
          <a:p>
            <a:r>
              <a:rPr lang="en-US" altLang="en-US"/>
              <a:t>Если</a:t>
            </a:r>
            <a:r>
              <a:rPr lang="en-US" altLang="ru-RU"/>
              <a:t> </a:t>
            </a:r>
            <a:r>
              <a:rPr lang="en-US" altLang="en-US"/>
              <a:t>диапазон</a:t>
            </a:r>
            <a:r>
              <a:rPr lang="en-US" altLang="ru-RU"/>
              <a:t> </a:t>
            </a:r>
            <a:r>
              <a:rPr lang="en-US" altLang="en-US"/>
              <a:t>значений</a:t>
            </a:r>
            <a:r>
              <a:rPr lang="en-US" altLang="ru-RU"/>
              <a:t> </a:t>
            </a:r>
            <a:r>
              <a:rPr lang="en-US" altLang="en-US"/>
              <a:t>очень</a:t>
            </a:r>
            <a:r>
              <a:rPr lang="en-US" altLang="ru-RU"/>
              <a:t> </a:t>
            </a:r>
            <a:r>
              <a:rPr lang="en-US" altLang="en-US"/>
              <a:t>большой</a:t>
            </a:r>
            <a:r>
              <a:rPr lang="en-US" altLang="ru-RU"/>
              <a:t> (</a:t>
            </a:r>
            <a:r>
              <a:rPr lang="en-US" altLang="en-US"/>
              <a:t>например</a:t>
            </a:r>
            <a:r>
              <a:rPr lang="en-US" altLang="ru-RU"/>
              <a:t>, </a:t>
            </a:r>
            <a:r>
              <a:rPr lang="en-US" altLang="en-US"/>
              <a:t>от</a:t>
            </a:r>
            <a:r>
              <a:rPr lang="en-US" altLang="ru-RU"/>
              <a:t> 1 </a:t>
            </a:r>
            <a:r>
              <a:rPr lang="en-US" altLang="en-US"/>
              <a:t>до</a:t>
            </a:r>
            <a:r>
              <a:rPr lang="en-US" altLang="ru-RU"/>
              <a:t> </a:t>
            </a:r>
            <a:r>
              <a:rPr lang="en-US" altLang="en-US"/>
              <a:t>миллиона</a:t>
            </a:r>
            <a:r>
              <a:rPr lang="en-US" altLang="ru-RU"/>
              <a:t>), </a:t>
            </a:r>
            <a:r>
              <a:rPr lang="en-US" altLang="en-US"/>
              <a:t>алгоритм</a:t>
            </a:r>
            <a:r>
              <a:rPr lang="en-US" altLang="ru-RU"/>
              <a:t> </a:t>
            </a:r>
            <a:r>
              <a:rPr lang="en-US" altLang="en-US"/>
              <a:t>становится</a:t>
            </a:r>
            <a:r>
              <a:rPr lang="en-US" altLang="ru-RU"/>
              <a:t> </a:t>
            </a:r>
            <a:r>
              <a:rPr lang="en-US" altLang="en-US"/>
              <a:t>неэффективным</a:t>
            </a:r>
            <a:r>
              <a:rPr lang="en-US" altLang="ru-RU"/>
              <a:t> </a:t>
            </a:r>
            <a:r>
              <a:rPr lang="en-US" altLang="en-US"/>
              <a:t>по</a:t>
            </a:r>
            <a:r>
              <a:rPr lang="en-US" altLang="ru-RU"/>
              <a:t> </a:t>
            </a:r>
            <a:r>
              <a:rPr lang="en-US" altLang="en-US"/>
              <a:t>памяти</a:t>
            </a:r>
            <a:r>
              <a:rPr lang="en-US" altLang="ru-RU"/>
              <a:t>.</a:t>
            </a:r>
            <a:endParaRPr lang="en-US" altLang="ru-RU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ru-RU"/>
              <a:t>Задача</a:t>
            </a:r>
            <a:endParaRPr lang="ru-RU" altLang="ru-RU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825625"/>
            <a:ext cx="7418705" cy="4351655"/>
          </a:xfrm>
        </p:spPr>
        <p:txBody>
          <a:bodyPr>
            <a:normAutofit fontScale="80000"/>
          </a:bodyPr>
          <a:p>
            <a:r>
              <a:rPr lang="ru-RU" sz="2400" dirty="0">
                <a:sym typeface="+mn-ea"/>
              </a:rPr>
              <a:t>Пусть есть датчики, которые измеряют давление в реальном времени. Эти датчики могут передавать данные с высокой частотой, и за определенный период времени (например, за час) может быть получено большое количество показаний давления. Показания давления могут варьироваться в пределах от 0 до 1000 бар.</a:t>
            </a:r>
            <a:endParaRPr lang="ru-RU" sz="2400" dirty="0">
              <a:sym typeface="+mn-ea"/>
            </a:endParaRPr>
          </a:p>
          <a:p>
            <a:endParaRPr lang="ru-RU" altLang="en-US" sz="2400" dirty="0">
              <a:sym typeface="+mn-ea"/>
            </a:endParaRPr>
          </a:p>
          <a:p>
            <a:r>
              <a:rPr lang="ru-RU" sz="2400" dirty="0">
                <a:sym typeface="+mn-ea"/>
              </a:rPr>
              <a:t>Условия задачи:</a:t>
            </a:r>
            <a:endParaRPr lang="ru-RU" sz="2400" dirty="0"/>
          </a:p>
          <a:p>
            <a:endParaRPr lang="ru-RU" sz="2400" dirty="0"/>
          </a:p>
          <a:p>
            <a:r>
              <a:rPr lang="ru-RU" sz="2400" dirty="0">
                <a:sym typeface="+mn-ea"/>
              </a:rPr>
              <a:t>1. Датчики фиксируют значения давления каждую секунду в течение часа, что дает в итоге 3600 показаний.</a:t>
            </a:r>
            <a:endParaRPr lang="ru-RU" sz="2400" dirty="0"/>
          </a:p>
          <a:p>
            <a:r>
              <a:rPr lang="ru-RU" sz="2400" dirty="0">
                <a:sym typeface="+mn-ea"/>
              </a:rPr>
              <a:t>2. Все показания находятся в диапазоне от 0 до 1000 бар.</a:t>
            </a:r>
            <a:endParaRPr lang="ru-RU" sz="2400" dirty="0"/>
          </a:p>
          <a:p>
            <a:r>
              <a:rPr lang="ru-RU" sz="2400" dirty="0">
                <a:sym typeface="+mn-ea"/>
              </a:rPr>
              <a:t>3. Необходимо использовать эти показания для дальнейшего анализа и поиска аномалий, таких как резкие скачки давления.</a:t>
            </a:r>
            <a:endParaRPr lang="ru-RU" sz="2400" dirty="0"/>
          </a:p>
          <a:p>
            <a:endParaRPr lang="ru-RU" altLang="en-US" sz="2400" dirty="0">
              <a:sym typeface="+mn-ea"/>
            </a:endParaRPr>
          </a:p>
        </p:txBody>
      </p:sp>
      <p:pic>
        <p:nvPicPr>
          <p:cNvPr id="10" name="Рисунок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16389" y="2462968"/>
            <a:ext cx="2228193" cy="2228193"/>
          </a:xfrm>
          <a:prstGeom prst="rect">
            <a:avLst/>
          </a:prstGeom>
        </p:spPr>
      </p:pic>
      <p:pic>
        <p:nvPicPr>
          <p:cNvPr id="6148" name="Picture 4" descr="Pressure gauge - Free industry ic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6868" y="4937016"/>
            <a:ext cx="1127234" cy="112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8" name="Рисунок 1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30730" y="132080"/>
            <a:ext cx="8129905" cy="655701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Проверяем эффективность</a:t>
            </a:r>
            <a:endParaRPr lang="ru-RU" altLang="en-US" b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/>
        </p:nvGraphicFramePr>
        <p:xfrm>
          <a:off x="1911132" y="1928356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p>
                      <a:r>
                        <a:rPr lang="ru-RU" dirty="0"/>
                        <a:t>Величина данных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 err="1"/>
                        <a:t>CountingSort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 err="1"/>
                        <a:t>QuickSort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dirty="0" err="1"/>
                        <a:t>MergeSort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p>
                      <a:r>
                        <a:rPr lang="ru-RU" dirty="0"/>
                        <a:t>100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0.09798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0.64422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1.24781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p>
                      <a:r>
                        <a:rPr lang="ru-RU" dirty="0"/>
                        <a:t>500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0.08728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0.67818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1.24451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p>
                      <a:r>
                        <a:rPr lang="ru-RU" dirty="0"/>
                        <a:t>1000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0.08977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0.66195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1.14360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p>
                      <a:r>
                        <a:rPr lang="ru-RU" dirty="0"/>
                        <a:t>10000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0.08354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0.59254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1.26811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p>
                      <a:r>
                        <a:rPr lang="ru-RU" dirty="0"/>
                        <a:t>100000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0.07622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0.57303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ru-RU" dirty="0"/>
                        <a:t>1.20149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911132" y="4369277"/>
            <a:ext cx="6122276" cy="369332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r>
              <a:rPr lang="ru-RU" dirty="0"/>
              <a:t>Среднее время в секундах, серия из 100 испытаний</a:t>
            </a:r>
            <a:endParaRPr lang="ru-RU" sz="1800" dirty="0"/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67698" y="4954490"/>
            <a:ext cx="3735724" cy="1454508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ru-RU" b="0"/>
              <a:t>Квиз</a:t>
            </a:r>
            <a:endParaRPr lang="ru-RU" altLang="ru-RU" b="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/>
              <a:t>1. </a:t>
            </a:r>
            <a:r>
              <a:rPr lang="en-US" altLang="en-US"/>
              <a:t>Что</a:t>
            </a:r>
            <a:r>
              <a:rPr lang="en-US" altLang="ru-RU"/>
              <a:t> </a:t>
            </a:r>
            <a:r>
              <a:rPr lang="en-US" altLang="en-US"/>
              <a:t>такое</a:t>
            </a:r>
            <a:r>
              <a:rPr lang="en-US" altLang="ru-RU"/>
              <a:t> </a:t>
            </a:r>
            <a:r>
              <a:rPr lang="en-US" altLang="en-US"/>
              <a:t>сортировка</a:t>
            </a:r>
            <a:r>
              <a:rPr lang="en-US" altLang="ru-RU"/>
              <a:t>?</a:t>
            </a:r>
            <a:endParaRPr lang="en-US" alt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Вспоминаем О-большое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p>
            <a:pPr>
              <a:lnSpc>
                <a:spcPct val="100000"/>
              </a:lnSpc>
            </a:pPr>
            <a:r>
              <a:rPr lang="en-US" altLang="en-US" sz="2000"/>
              <a:t>Это</a:t>
            </a:r>
            <a:r>
              <a:rPr lang="en-US" altLang="ru-RU" sz="2000"/>
              <a:t> </a:t>
            </a:r>
            <a:r>
              <a:rPr lang="en-US" altLang="en-US" sz="2000"/>
              <a:t>способ</a:t>
            </a:r>
            <a:r>
              <a:rPr lang="en-US" altLang="ru-RU" sz="2000"/>
              <a:t> </a:t>
            </a:r>
            <a:r>
              <a:rPr lang="en-US" altLang="en-US" sz="2000"/>
              <a:t>оценить</a:t>
            </a:r>
            <a:r>
              <a:rPr lang="en-US" altLang="ru-RU" sz="2000"/>
              <a:t>, </a:t>
            </a:r>
            <a:r>
              <a:rPr lang="en-US" altLang="en-US" sz="2000"/>
              <a:t>насколько</a:t>
            </a:r>
            <a:r>
              <a:rPr lang="en-US" altLang="ru-RU" sz="2000"/>
              <a:t> </a:t>
            </a:r>
            <a:r>
              <a:rPr lang="en-US" altLang="en-US" sz="2000"/>
              <a:t>быстро</a:t>
            </a:r>
            <a:r>
              <a:rPr lang="en-US" altLang="ru-RU" sz="2000"/>
              <a:t> </a:t>
            </a:r>
            <a:r>
              <a:rPr lang="en-US" altLang="en-US" sz="2000"/>
              <a:t>растёт</a:t>
            </a:r>
            <a:r>
              <a:rPr lang="en-US" altLang="ru-RU" sz="2000"/>
              <a:t> </a:t>
            </a:r>
            <a:r>
              <a:rPr lang="en-US" altLang="en-US" sz="2000"/>
              <a:t>время</a:t>
            </a:r>
            <a:r>
              <a:rPr lang="en-US" altLang="ru-RU" sz="2000"/>
              <a:t> </a:t>
            </a:r>
            <a:r>
              <a:rPr lang="en-US" altLang="en-US" sz="2000"/>
              <a:t>работы</a:t>
            </a:r>
            <a:r>
              <a:rPr lang="en-US" altLang="ru-RU" sz="2000"/>
              <a:t> </a:t>
            </a:r>
            <a:r>
              <a:rPr lang="en-US" altLang="en-US" sz="2000"/>
              <a:t>алгоритма</a:t>
            </a:r>
            <a:r>
              <a:rPr lang="en-US" altLang="ru-RU" sz="2000"/>
              <a:t> </a:t>
            </a:r>
            <a:r>
              <a:rPr lang="en-US" altLang="en-US" sz="2000"/>
              <a:t>при</a:t>
            </a:r>
            <a:r>
              <a:rPr lang="en-US" altLang="ru-RU" sz="2000"/>
              <a:t> </a:t>
            </a:r>
            <a:r>
              <a:rPr lang="en-US" altLang="en-US" sz="2000"/>
              <a:t>увеличении</a:t>
            </a:r>
            <a:r>
              <a:rPr lang="en-US" altLang="ru-RU" sz="2000"/>
              <a:t> </a:t>
            </a:r>
            <a:r>
              <a:rPr lang="en-US" altLang="en-US" sz="2000"/>
              <a:t>объёма</a:t>
            </a:r>
            <a:r>
              <a:rPr lang="en-US" altLang="ru-RU" sz="2000"/>
              <a:t> </a:t>
            </a:r>
            <a:r>
              <a:rPr lang="en-US" altLang="en-US" sz="2000"/>
              <a:t>данных</a:t>
            </a:r>
            <a:endParaRPr lang="en-US" altLang="en-US" sz="2000"/>
          </a:p>
          <a:p>
            <a:pPr>
              <a:lnSpc>
                <a:spcPct val="100000"/>
              </a:lnSpc>
            </a:pPr>
            <a:endParaRPr lang="en-US" altLang="en-US" sz="2000"/>
          </a:p>
          <a:p>
            <a:pPr>
              <a:lnSpc>
                <a:spcPct val="100000"/>
              </a:lnSpc>
            </a:pPr>
            <a:r>
              <a:rPr lang="en-US" altLang="en-US" sz="2000"/>
              <a:t>O(1) - </a:t>
            </a:r>
            <a:r>
              <a:rPr lang="ru-RU" altLang="en-US" sz="2000"/>
              <a:t>не зависим от размера данных</a:t>
            </a:r>
            <a:endParaRPr lang="ru-RU" altLang="en-US" sz="2000"/>
          </a:p>
          <a:p>
            <a:pPr>
              <a:lnSpc>
                <a:spcPct val="100000"/>
              </a:lnSpc>
            </a:pPr>
            <a:r>
              <a:rPr lang="ru-RU" altLang="en-US" sz="2000"/>
              <a:t>О(</a:t>
            </a:r>
            <a:r>
              <a:rPr lang="en-US" altLang="ru-RU" sz="2000"/>
              <a:t>n)</a:t>
            </a:r>
            <a:r>
              <a:rPr lang="ru-RU" altLang="ru-RU" sz="2000"/>
              <a:t> - тратим время пропорционально размеру данных</a:t>
            </a:r>
            <a:endParaRPr lang="ru-RU" altLang="ru-RU" sz="2000"/>
          </a:p>
          <a:p>
            <a:pPr>
              <a:lnSpc>
                <a:spcPct val="100000"/>
              </a:lnSpc>
            </a:pPr>
            <a:r>
              <a:rPr lang="ru-RU" altLang="ru-RU" sz="2000"/>
              <a:t>О(</a:t>
            </a:r>
            <a:r>
              <a:rPr lang="en-US" altLang="ru-RU" sz="2000"/>
              <a:t>n</a:t>
            </a:r>
            <a:r>
              <a:rPr lang="en-US" altLang="ru-RU" sz="2000" baseline="30000"/>
              <a:t>2</a:t>
            </a:r>
            <a:r>
              <a:rPr lang="en-US" altLang="ru-RU" sz="2000"/>
              <a:t>) - </a:t>
            </a:r>
            <a:r>
              <a:rPr lang="ru-RU" altLang="en-US" sz="2000"/>
              <a:t>время работы растет пропорционально квадрату объема данных</a:t>
            </a:r>
            <a:endParaRPr lang="ru-RU" altLang="en-US" sz="2000"/>
          </a:p>
          <a:p>
            <a:pPr>
              <a:lnSpc>
                <a:spcPct val="100000"/>
              </a:lnSpc>
            </a:pPr>
            <a:r>
              <a:rPr lang="ru-RU" altLang="en-US" sz="2000"/>
              <a:t>О(</a:t>
            </a:r>
            <a:r>
              <a:rPr lang="en-US" altLang="en-US" sz="2000"/>
              <a:t>nlogn)</a:t>
            </a:r>
            <a:r>
              <a:rPr lang="ru-RU" altLang="en-US" sz="2000"/>
              <a:t> - многие эффективные алгоритмы сортировки работают за такое время</a:t>
            </a:r>
            <a:endParaRPr lang="ru-RU" altLang="en-US" sz="2000"/>
          </a:p>
        </p:txBody>
      </p:sp>
      <p:pic>
        <p:nvPicPr>
          <p:cNvPr id="6" name="Замещающее содержимое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904865" y="2120265"/>
            <a:ext cx="5994400" cy="376237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Квиз</a:t>
            </a:r>
            <a:endParaRPr lang="ru-RU" altLang="en-US" b="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/>
              <a:t>2. </a:t>
            </a:r>
            <a:r>
              <a:rPr lang="en-US" altLang="en-US"/>
              <a:t>Что</a:t>
            </a:r>
            <a:r>
              <a:rPr lang="en-US" altLang="ru-RU"/>
              <a:t> </a:t>
            </a:r>
            <a:r>
              <a:rPr lang="en-US" altLang="en-US"/>
              <a:t>такое</a:t>
            </a:r>
            <a:r>
              <a:rPr lang="en-US" altLang="ru-RU"/>
              <a:t> O-</a:t>
            </a:r>
            <a:r>
              <a:rPr lang="en-US" altLang="en-US"/>
              <a:t>большое</a:t>
            </a:r>
            <a:r>
              <a:rPr lang="en-US" altLang="ru-RU"/>
              <a:t> (O-</a:t>
            </a:r>
            <a:r>
              <a:rPr lang="en-US" altLang="en-US"/>
              <a:t>нотация</a:t>
            </a:r>
            <a:r>
              <a:rPr lang="en-US" altLang="ru-RU"/>
              <a:t>)?</a:t>
            </a:r>
            <a:endParaRPr lang="en-US" altLang="ru-RU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Квиз</a:t>
            </a:r>
            <a:endParaRPr lang="ru-RU" altLang="en-US" b="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/>
              <a:t>3. </a:t>
            </a:r>
            <a:r>
              <a:rPr lang="en-US" altLang="en-US"/>
              <a:t>Что</a:t>
            </a:r>
            <a:r>
              <a:rPr lang="en-US" altLang="ru-RU"/>
              <a:t> </a:t>
            </a:r>
            <a:r>
              <a:rPr lang="en-US" altLang="en-US"/>
              <a:t>такое</a:t>
            </a:r>
            <a:r>
              <a:rPr lang="en-US" altLang="ru-RU"/>
              <a:t> </a:t>
            </a:r>
            <a:r>
              <a:rPr lang="en-US" altLang="en-US"/>
              <a:t>стабильность</a:t>
            </a:r>
            <a:r>
              <a:rPr lang="en-US" altLang="ru-RU"/>
              <a:t> </a:t>
            </a:r>
            <a:r>
              <a:rPr lang="en-US" altLang="en-US"/>
              <a:t>в</a:t>
            </a:r>
            <a:r>
              <a:rPr lang="en-US" altLang="ru-RU"/>
              <a:t> </a:t>
            </a:r>
            <a:r>
              <a:rPr lang="en-US" altLang="en-US"/>
              <a:t>сортировке</a:t>
            </a:r>
            <a:r>
              <a:rPr lang="en-US" altLang="ru-RU"/>
              <a:t>?</a:t>
            </a:r>
            <a:endParaRPr lang="en-US" altLang="ru-RU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Квиз</a:t>
            </a:r>
            <a:endParaRPr lang="ru-RU" altLang="en-US" b="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/>
              <a:t>4. </a:t>
            </a:r>
            <a:r>
              <a:rPr lang="en-US" altLang="en-US"/>
              <a:t>Какие</a:t>
            </a:r>
            <a:r>
              <a:rPr lang="en-US" altLang="ru-RU"/>
              <a:t> </a:t>
            </a:r>
            <a:r>
              <a:rPr lang="en-US" altLang="en-US"/>
              <a:t>алгоритмы</a:t>
            </a:r>
            <a:r>
              <a:rPr lang="en-US" altLang="ru-RU"/>
              <a:t> </a:t>
            </a:r>
            <a:r>
              <a:rPr lang="en-US" altLang="en-US"/>
              <a:t>сортировки</a:t>
            </a:r>
            <a:r>
              <a:rPr lang="en-US" altLang="ru-RU"/>
              <a:t> </a:t>
            </a:r>
            <a:r>
              <a:rPr lang="en-US" altLang="en-US"/>
              <a:t>требуют</a:t>
            </a:r>
            <a:r>
              <a:rPr lang="en-US" altLang="ru-RU"/>
              <a:t> O(n) </a:t>
            </a:r>
            <a:r>
              <a:rPr lang="en-US" altLang="en-US"/>
              <a:t>дополнительной</a:t>
            </a:r>
            <a:r>
              <a:rPr lang="en-US" altLang="ru-RU"/>
              <a:t> </a:t>
            </a:r>
            <a:r>
              <a:rPr lang="en-US" altLang="en-US"/>
              <a:t>памяти</a:t>
            </a:r>
            <a:r>
              <a:rPr lang="en-US" altLang="ru-RU"/>
              <a:t>?</a:t>
            </a:r>
            <a:endParaRPr lang="en-US" altLang="ru-RU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b="0"/>
              <a:t>Квиз</a:t>
            </a:r>
            <a:endParaRPr lang="ru-RU" altLang="en-US" b="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/>
              <a:t>5. </a:t>
            </a:r>
            <a:r>
              <a:rPr lang="en-US" altLang="en-US"/>
              <a:t>Какие</a:t>
            </a:r>
            <a:r>
              <a:rPr lang="en-US" altLang="ru-RU"/>
              <a:t> </a:t>
            </a:r>
            <a:r>
              <a:rPr lang="en-US" altLang="en-US"/>
              <a:t>алгоритмы</a:t>
            </a:r>
            <a:r>
              <a:rPr lang="en-US" altLang="ru-RU"/>
              <a:t> </a:t>
            </a:r>
            <a:r>
              <a:rPr lang="en-US" altLang="en-US"/>
              <a:t>сортировки</a:t>
            </a:r>
            <a:r>
              <a:rPr lang="en-US" altLang="ru-RU"/>
              <a:t> </a:t>
            </a:r>
            <a:r>
              <a:rPr lang="en-US" altLang="en-US"/>
              <a:t>используют</a:t>
            </a:r>
            <a:r>
              <a:rPr lang="en-US" altLang="ru-RU"/>
              <a:t> </a:t>
            </a:r>
            <a:r>
              <a:rPr lang="en-US" altLang="en-US"/>
              <a:t>принцип</a:t>
            </a:r>
            <a:r>
              <a:rPr lang="en-US" altLang="ru-RU"/>
              <a:t> "</a:t>
            </a:r>
            <a:r>
              <a:rPr lang="en-US" altLang="en-US"/>
              <a:t>разделяй</a:t>
            </a:r>
            <a:r>
              <a:rPr lang="en-US" altLang="ru-RU"/>
              <a:t> </a:t>
            </a:r>
            <a:r>
              <a:rPr lang="en-US" altLang="en-US"/>
              <a:t>и</a:t>
            </a:r>
            <a:r>
              <a:rPr lang="en-US" altLang="ru-RU"/>
              <a:t> </a:t>
            </a:r>
            <a:r>
              <a:rPr lang="en-US" altLang="en-US"/>
              <a:t>властвуй</a:t>
            </a:r>
            <a:r>
              <a:rPr lang="en-US" altLang="ru-RU"/>
              <a:t>"?</a:t>
            </a:r>
            <a:endParaRPr lang="en-US" alt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ru-RU" b="0"/>
              <a:t>Зачем знать О-большое</a:t>
            </a:r>
            <a:endParaRPr lang="ru-RU" altLang="ru-RU" b="0"/>
          </a:p>
        </p:txBody>
      </p:sp>
      <p:pic>
        <p:nvPicPr>
          <p:cNvPr id="5" name="Замещающее содержимое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00400" y="1468438"/>
            <a:ext cx="5791200" cy="50958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ru-RU" b="0">
                <a:sym typeface="+mn-ea"/>
              </a:rPr>
              <a:t>Зачем знать О-большое</a:t>
            </a:r>
            <a:endParaRPr lang="ru-RU" altLang="en-US"/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00400" y="1382713"/>
            <a:ext cx="5791200" cy="50958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Учимся определять О-большое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10516235" cy="4351655"/>
          </a:xfrm>
        </p:spPr>
        <p:txBody>
          <a:bodyPr>
            <a:normAutofit fontScale="90000"/>
          </a:bodyPr>
          <a:p>
            <a:pPr>
              <a:lnSpc>
                <a:spcPct val="100000"/>
              </a:lnSpc>
            </a:pPr>
            <a:r>
              <a:rPr lang="ru-RU" altLang="ru-RU"/>
              <a:t>Нам важно понимать, насколько эффективен наш код по потреблению памяти и по времени выполнения, поэтому держим в голове список шагов:</a:t>
            </a:r>
            <a:endParaRPr lang="ru-RU" altLang="ru-RU"/>
          </a:p>
          <a:p>
            <a:pPr>
              <a:lnSpc>
                <a:spcPct val="100000"/>
              </a:lnSpc>
            </a:pPr>
            <a:endParaRPr lang="ru-RU" altLang="ru-RU"/>
          </a:p>
          <a:p>
            <a:pPr>
              <a:lnSpc>
                <a:spcPct val="100000"/>
              </a:lnSpc>
            </a:pPr>
            <a:r>
              <a:rPr lang="ru-RU" altLang="ru-RU"/>
              <a:t>1. Найти основные операции - сравнения, перестановки, циклы</a:t>
            </a:r>
            <a:endParaRPr lang="ru-RU" altLang="ru-RU"/>
          </a:p>
          <a:p>
            <a:pPr>
              <a:lnSpc>
                <a:spcPct val="100000"/>
              </a:lnSpc>
            </a:pPr>
            <a:r>
              <a:rPr lang="ru-RU" altLang="ru-RU"/>
              <a:t>2. Посчитать, сколько раз они повторяются - как часто встречаются в зависимости от входных данных (</a:t>
            </a:r>
            <a:r>
              <a:rPr lang="en-US" altLang="ru-RU"/>
              <a:t>n)</a:t>
            </a:r>
            <a:endParaRPr lang="ru-RU" altLang="ru-RU"/>
          </a:p>
          <a:p>
            <a:pPr>
              <a:lnSpc>
                <a:spcPct val="100000"/>
              </a:lnSpc>
            </a:pPr>
            <a:r>
              <a:rPr lang="ru-RU" altLang="ru-RU"/>
              <a:t>3. Упростить выражение - отбросить константы и оставить только</a:t>
            </a:r>
            <a:r>
              <a:rPr lang="en-US" altLang="ru-RU"/>
              <a:t> </a:t>
            </a:r>
            <a:r>
              <a:rPr lang="ru-RU" altLang="ru-RU"/>
              <a:t>часть, которая растет быстрее всего</a:t>
            </a:r>
            <a:endParaRPr lang="ru-RU" altLang="ru-RU"/>
          </a:p>
          <a:p>
            <a:pPr>
              <a:lnSpc>
                <a:spcPct val="100000"/>
              </a:lnSpc>
            </a:pPr>
            <a:r>
              <a:rPr lang="ru-RU" altLang="ru-RU"/>
              <a:t>4. Учесть худший случай</a:t>
            </a:r>
            <a:endParaRPr lang="ru-RU" alt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Учимся определять О-большое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ru-RU" altLang="en-US"/>
              <a:t>Пример с модификацией данных</a:t>
            </a:r>
            <a:endParaRPr lang="ru-RU" altLang="en-US"/>
          </a:p>
        </p:txBody>
      </p:sp>
      <p:pic>
        <p:nvPicPr>
          <p:cNvPr id="10" name="Замещающее содержимое 9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505200" y="3337560"/>
            <a:ext cx="5181600" cy="19088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>
                <a:sym typeface="+mn-ea"/>
              </a:rPr>
              <a:t>Учимся определять О-большое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ru-RU" altLang="en-US"/>
              <a:t>Пример сортировки пузырьком</a:t>
            </a:r>
            <a:endParaRPr lang="ru-RU" altLang="en-US"/>
          </a:p>
        </p:txBody>
      </p:sp>
      <p:pic>
        <p:nvPicPr>
          <p:cNvPr id="7" name="Замещающее содержимое 6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2861310" y="3155315"/>
            <a:ext cx="6087745" cy="26777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>
                <a:sym typeface="+mn-ea"/>
              </a:rPr>
              <a:t>Учимся определять О-большое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ru-RU" altLang="en-US"/>
              <a:t>Пример бинарного поиска</a:t>
            </a:r>
            <a:endParaRPr lang="ru-RU" altLang="en-US"/>
          </a:p>
        </p:txBody>
      </p:sp>
      <p:pic>
        <p:nvPicPr>
          <p:cNvPr id="5" name="Замещающее содержимое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980815" y="2506345"/>
            <a:ext cx="3848735" cy="435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8080</Words>
  <Application>WPS Presentation</Application>
  <PresentationFormat>宽屏</PresentationFormat>
  <Paragraphs>292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3" baseType="lpstr">
      <vt:lpstr>Arial</vt:lpstr>
      <vt:lpstr>SimSun</vt:lpstr>
      <vt:lpstr>Wingdings</vt:lpstr>
      <vt:lpstr>Calibri Light</vt:lpstr>
      <vt:lpstr>Wingdings</vt:lpstr>
      <vt:lpstr>Microsoft YaHei</vt:lpstr>
      <vt:lpstr>Arial Unicode MS</vt:lpstr>
      <vt:lpstr>Calibri</vt:lpstr>
      <vt:lpstr>Cambria Math</vt:lpstr>
      <vt:lpstr>Office Theme</vt:lpstr>
      <vt:lpstr>От хаоса к порядку</vt:lpstr>
      <vt:lpstr>Что значит «сортировать»</vt:lpstr>
      <vt:lpstr>Вспоминаем О-большое</vt:lpstr>
      <vt:lpstr>Зачем знать О-большое</vt:lpstr>
      <vt:lpstr>Зачем знать О-большое</vt:lpstr>
      <vt:lpstr>Учимся определять О-большое</vt:lpstr>
      <vt:lpstr>Учимся определять О-большое</vt:lpstr>
      <vt:lpstr>Учимся определять О-большое</vt:lpstr>
      <vt:lpstr>Учимся определять О-большое</vt:lpstr>
      <vt:lpstr>Пузырьковая сортировка</vt:lpstr>
      <vt:lpstr>Реализация пузырьковой сортировки</vt:lpstr>
      <vt:lpstr>Сортировка вставками</vt:lpstr>
      <vt:lpstr>Основные моменты алгоритма сортировки вставками</vt:lpstr>
      <vt:lpstr>Сортировка выбором</vt:lpstr>
      <vt:lpstr>Основные моменты алгоритма сортировки выбором</vt:lpstr>
      <vt:lpstr>Быстрая сортировка</vt:lpstr>
      <vt:lpstr>Реализация быстрой сортировки</vt:lpstr>
      <vt:lpstr>Основные моменты алгоритма быстрой сортировки</vt:lpstr>
      <vt:lpstr>Сортировка слиянием</vt:lpstr>
      <vt:lpstr>Реализация сортировки слиянием</vt:lpstr>
      <vt:lpstr>Основные моменты сортировки слиянием</vt:lpstr>
      <vt:lpstr>А что значит стабильность</vt:lpstr>
      <vt:lpstr>Сортировка подсчетом</vt:lpstr>
      <vt:lpstr>Реализация сортировки подсчетом</vt:lpstr>
      <vt:lpstr>Основные моменты сортировки подсчетом</vt:lpstr>
      <vt:lpstr>Задача</vt:lpstr>
      <vt:lpstr>PowerPoint 演示文稿</vt:lpstr>
      <vt:lpstr>Проверяем эффективность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WPS_1738348338</cp:lastModifiedBy>
  <cp:revision>27</cp:revision>
  <dcterms:created xsi:type="dcterms:W3CDTF">2025-03-07T10:37:00Z</dcterms:created>
  <dcterms:modified xsi:type="dcterms:W3CDTF">2025-03-11T09:11:09Z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1049-12.2.0.20326</vt:lpwstr>
  </property>
  <property fmtid="{D5CDD505-2E9C-101B-9397-08002B2CF9AE}" pid="3" name="ICV">
    <vt:lpwstr>DBEDB4758DC948FC87678AC25225A672_11</vt:lpwstr>
  </property>
</Properties>
</file>

<file path=docProps/thumbnail.jpeg>
</file>